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53" r:id="rId5"/>
    <p:sldMasterId id="2147484972" r:id="rId6"/>
  </p:sldMasterIdLst>
  <p:notesMasterIdLst>
    <p:notesMasterId r:id="rId66"/>
  </p:notesMasterIdLst>
  <p:handoutMasterIdLst>
    <p:handoutMasterId r:id="rId67"/>
  </p:handoutMasterIdLst>
  <p:sldIdLst>
    <p:sldId id="634" r:id="rId7"/>
    <p:sldId id="499" r:id="rId8"/>
    <p:sldId id="371" r:id="rId9"/>
    <p:sldId id="626" r:id="rId10"/>
    <p:sldId id="589" r:id="rId11"/>
    <p:sldId id="546" r:id="rId12"/>
    <p:sldId id="570" r:id="rId13"/>
    <p:sldId id="614" r:id="rId14"/>
    <p:sldId id="563" r:id="rId15"/>
    <p:sldId id="621" r:id="rId16"/>
    <p:sldId id="564" r:id="rId17"/>
    <p:sldId id="522" r:id="rId18"/>
    <p:sldId id="523" r:id="rId19"/>
    <p:sldId id="551" r:id="rId20"/>
    <p:sldId id="608" r:id="rId21"/>
    <p:sldId id="574" r:id="rId22"/>
    <p:sldId id="557" r:id="rId23"/>
    <p:sldId id="526" r:id="rId24"/>
    <p:sldId id="501" r:id="rId25"/>
    <p:sldId id="518" r:id="rId26"/>
    <p:sldId id="606" r:id="rId27"/>
    <p:sldId id="520" r:id="rId28"/>
    <p:sldId id="615" r:id="rId29"/>
    <p:sldId id="576" r:id="rId30"/>
    <p:sldId id="558" r:id="rId31"/>
    <p:sldId id="629" r:id="rId32"/>
    <p:sldId id="607" r:id="rId33"/>
    <p:sldId id="529" r:id="rId34"/>
    <p:sldId id="616" r:id="rId35"/>
    <p:sldId id="573" r:id="rId36"/>
    <p:sldId id="559" r:id="rId37"/>
    <p:sldId id="630" r:id="rId38"/>
    <p:sldId id="531" r:id="rId39"/>
    <p:sldId id="532" r:id="rId40"/>
    <p:sldId id="534" r:id="rId41"/>
    <p:sldId id="617" r:id="rId42"/>
    <p:sldId id="582" r:id="rId43"/>
    <p:sldId id="560" r:id="rId44"/>
    <p:sldId id="631" r:id="rId45"/>
    <p:sldId id="536" r:id="rId46"/>
    <p:sldId id="596" r:id="rId47"/>
    <p:sldId id="592" r:id="rId48"/>
    <p:sldId id="618" r:id="rId49"/>
    <p:sldId id="593" r:id="rId50"/>
    <p:sldId id="594" r:id="rId51"/>
    <p:sldId id="632" r:id="rId52"/>
    <p:sldId id="541" r:id="rId53"/>
    <p:sldId id="597" r:id="rId54"/>
    <p:sldId id="600" r:id="rId55"/>
    <p:sldId id="619" r:id="rId56"/>
    <p:sldId id="601" r:id="rId57"/>
    <p:sldId id="602" r:id="rId58"/>
    <p:sldId id="633" r:id="rId59"/>
    <p:sldId id="440" r:id="rId60"/>
    <p:sldId id="620" r:id="rId61"/>
    <p:sldId id="624" r:id="rId62"/>
    <p:sldId id="500" r:id="rId63"/>
    <p:sldId id="482" r:id="rId64"/>
    <p:sldId id="623" r:id="rId65"/>
  </p:sldIdLst>
  <p:sldSz cx="9144000" cy="6858000" type="screen4x3"/>
  <p:notesSz cx="7023100"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Introduction" id="{DE7ADAD8-2237-4F91-97FE-1704F46BE3DD}">
          <p14:sldIdLst>
            <p14:sldId id="634"/>
            <p14:sldId id="499"/>
            <p14:sldId id="371"/>
            <p14:sldId id="626"/>
            <p14:sldId id="589"/>
            <p14:sldId id="546"/>
            <p14:sldId id="570"/>
            <p14:sldId id="614"/>
            <p14:sldId id="563"/>
            <p14:sldId id="621"/>
            <p14:sldId id="564"/>
          </p14:sldIdLst>
        </p14:section>
        <p14:section name="Table Scenario 1: Sorting" id="{94A4895F-EA36-4372-A14F-1B59571746B5}">
          <p14:sldIdLst>
            <p14:sldId id="522"/>
            <p14:sldId id="523"/>
            <p14:sldId id="551"/>
            <p14:sldId id="608"/>
            <p14:sldId id="574"/>
            <p14:sldId id="557"/>
            <p14:sldId id="526"/>
          </p14:sldIdLst>
        </p14:section>
        <p14:section name="Table Scenario 2: Pagination" id="{CC9752A9-91E3-4499-B9D3-BB294BB8A554}">
          <p14:sldIdLst>
            <p14:sldId id="501"/>
            <p14:sldId id="518"/>
            <p14:sldId id="606"/>
            <p14:sldId id="520"/>
            <p14:sldId id="615"/>
            <p14:sldId id="576"/>
            <p14:sldId id="558"/>
            <p14:sldId id="629"/>
            <p14:sldId id="607"/>
            <p14:sldId id="529"/>
            <p14:sldId id="616"/>
            <p14:sldId id="573"/>
            <p14:sldId id="559"/>
            <p14:sldId id="630"/>
          </p14:sldIdLst>
        </p14:section>
        <p14:section name="Table Scenario 3: Live Filtering" id="{E0CA022E-4AA0-4147-818E-71FCF56BC458}">
          <p14:sldIdLst>
            <p14:sldId id="531"/>
            <p14:sldId id="532"/>
            <p14:sldId id="534"/>
            <p14:sldId id="617"/>
            <p14:sldId id="582"/>
            <p14:sldId id="560"/>
            <p14:sldId id="631"/>
          </p14:sldIdLst>
        </p14:section>
        <p14:section name="Table Scenario 4: Adding Data" id="{2579ECCF-4BDA-472C-AFDE-25A8783BFA51}">
          <p14:sldIdLst>
            <p14:sldId id="536"/>
            <p14:sldId id="596"/>
            <p14:sldId id="592"/>
            <p14:sldId id="618"/>
            <p14:sldId id="593"/>
            <p14:sldId id="594"/>
            <p14:sldId id="632"/>
          </p14:sldIdLst>
        </p14:section>
        <p14:section name="Table Scenario 5: Removing Data" id="{2FFC417B-5810-47FB-80DC-B4DB218B0037}">
          <p14:sldIdLst>
            <p14:sldId id="541"/>
            <p14:sldId id="597"/>
            <p14:sldId id="600"/>
            <p14:sldId id="619"/>
            <p14:sldId id="601"/>
            <p14:sldId id="602"/>
            <p14:sldId id="633"/>
          </p14:sldIdLst>
        </p14:section>
        <p14:section name="Wrap-Up/Q&amp;A" id="{71C6F630-2BA3-404B-9108-4CEB447C4278}">
          <p14:sldIdLst>
            <p14:sldId id="440"/>
            <p14:sldId id="620"/>
            <p14:sldId id="624"/>
            <p14:sldId id="500"/>
            <p14:sldId id="482"/>
            <p14:sldId id="623"/>
          </p14:sldIdLst>
        </p14:section>
      </p14:sectionLst>
    </p:ext>
    <p:ext uri="{EFAFB233-063F-42B5-8137-9DF3F51BA10A}">
      <p15:sldGuideLst xmlns:p15="http://schemas.microsoft.com/office/powerpoint/2012/main">
        <p15:guide id="1" orient="horz" pos="835">
          <p15:clr>
            <a:srgbClr val="A4A3A4"/>
          </p15:clr>
        </p15:guide>
        <p15:guide id="2" orient="horz" pos="798">
          <p15:clr>
            <a:srgbClr val="A4A3A4"/>
          </p15:clr>
        </p15:guide>
        <p15:guide id="3" orient="horz" pos="117">
          <p15:clr>
            <a:srgbClr val="A4A3A4"/>
          </p15:clr>
        </p15:guide>
        <p15:guide id="4" orient="horz" pos="4196">
          <p15:clr>
            <a:srgbClr val="A4A3A4"/>
          </p15:clr>
        </p15:guide>
        <p15:guide id="5" orient="horz" pos="3874">
          <p15:clr>
            <a:srgbClr val="A4A3A4"/>
          </p15:clr>
        </p15:guide>
        <p15:guide id="6" orient="horz" pos="2083">
          <p15:clr>
            <a:srgbClr val="A4A3A4"/>
          </p15:clr>
        </p15:guide>
        <p15:guide id="7" orient="horz" pos="697">
          <p15:clr>
            <a:srgbClr val="A4A3A4"/>
          </p15:clr>
        </p15:guide>
        <p15:guide id="8" pos="2775">
          <p15:clr>
            <a:srgbClr val="A4A3A4"/>
          </p15:clr>
        </p15:guide>
        <p15:guide id="9" pos="3000">
          <p15:clr>
            <a:srgbClr val="A4A3A4"/>
          </p15:clr>
        </p15:guide>
        <p15:guide id="10" pos="282">
          <p15:clr>
            <a:srgbClr val="A4A3A4"/>
          </p15:clr>
        </p15:guide>
        <p15:guide id="11" pos="2880">
          <p15:clr>
            <a:srgbClr val="A4A3A4"/>
          </p15:clr>
        </p15:guide>
        <p15:guide id="12" pos="5480">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vreau. Jennifer" initials="JLG" lastIdx="10" clrIdx="0">
    <p:extLst>
      <p:ext uri="{19B8F6BF-5375-455C-9EA6-DF929625EA0E}">
        <p15:presenceInfo xmlns:p15="http://schemas.microsoft.com/office/powerpoint/2012/main" userId="Gauvreau. Jennifer" providerId="None"/>
      </p:ext>
    </p:extLst>
  </p:cmAuthor>
  <p:cmAuthor id="2" name="Gauvreau, Jennifer" initials="GJ" lastIdx="5" clrIdx="1">
    <p:extLst>
      <p:ext uri="{19B8F6BF-5375-455C-9EA6-DF929625EA0E}">
        <p15:presenceInfo xmlns:p15="http://schemas.microsoft.com/office/powerpoint/2012/main" userId="Gauvreau, Jennifer" providerId="None"/>
      </p:ext>
    </p:extLst>
  </p:cmAuthor>
  <p:cmAuthor id="3" name="Whitmer, Elizabeth" initials="BW" lastIdx="21" clrIdx="2">
    <p:extLst>
      <p:ext uri="{19B8F6BF-5375-455C-9EA6-DF929625EA0E}">
        <p15:presenceInfo xmlns:p15="http://schemas.microsoft.com/office/powerpoint/2012/main" userId="Whitmer, Elizabe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937"/>
    <a:srgbClr val="FFEBE7"/>
    <a:srgbClr val="FFFFE7"/>
    <a:srgbClr val="FFFFFF"/>
    <a:srgbClr val="FFD9B2"/>
    <a:srgbClr val="FFAA99"/>
    <a:srgbClr val="E6738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98" autoAdjust="0"/>
    <p:restoredTop sz="85972" autoAdjust="0"/>
  </p:normalViewPr>
  <p:slideViewPr>
    <p:cSldViewPr snapToGrid="0">
      <p:cViewPr varScale="1">
        <p:scale>
          <a:sx n="72" d="100"/>
          <a:sy n="72" d="100"/>
        </p:scale>
        <p:origin x="1253" y="58"/>
      </p:cViewPr>
      <p:guideLst>
        <p:guide orient="horz" pos="835"/>
        <p:guide orient="horz" pos="798"/>
        <p:guide orient="horz" pos="117"/>
        <p:guide orient="horz" pos="4196"/>
        <p:guide orient="horz" pos="3874"/>
        <p:guide orient="horz" pos="2083"/>
        <p:guide orient="horz" pos="697"/>
        <p:guide pos="2775"/>
        <p:guide pos="3000"/>
        <p:guide pos="282"/>
        <p:guide pos="2880"/>
        <p:guide pos="54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62" d="100"/>
          <a:sy n="62" d="100"/>
        </p:scale>
        <p:origin x="3197" y="7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eaLnBrk="1" fontAlgn="auto" hangingPunct="1">
              <a:spcBef>
                <a:spcPts val="0"/>
              </a:spcBef>
              <a:spcAft>
                <a:spcPts val="0"/>
              </a:spcAft>
              <a:defRPr sz="1200">
                <a:latin typeface="Arial" pitchFamily="34" charset="0"/>
                <a:cs typeface="+mn-cs"/>
              </a:defRPr>
            </a:lvl1pPr>
          </a:lstStyle>
          <a:p>
            <a:pPr>
              <a:defRPr/>
            </a:pPr>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eaLnBrk="1" fontAlgn="auto" hangingPunct="1">
              <a:spcBef>
                <a:spcPts val="0"/>
              </a:spcBef>
              <a:spcAft>
                <a:spcPts val="0"/>
              </a:spcAft>
              <a:defRPr sz="1200">
                <a:latin typeface="Arial" pitchFamily="34" charset="0"/>
                <a:cs typeface="+mn-cs"/>
              </a:defRPr>
            </a:lvl1pPr>
          </a:lstStyle>
          <a:p>
            <a:pPr>
              <a:defRPr/>
            </a:pPr>
            <a:fld id="{785D5261-4C16-429C-AB24-E190CCC6BF8E}" type="datetimeFigureOut">
              <a:rPr lang="en-US"/>
              <a:pPr>
                <a:defRPr/>
              </a:pPr>
              <a:t>3/22/2018</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eaLnBrk="1" fontAlgn="auto" hangingPunct="1">
              <a:spcBef>
                <a:spcPts val="0"/>
              </a:spcBef>
              <a:spcAft>
                <a:spcPts val="0"/>
              </a:spcAft>
              <a:defRPr sz="1200">
                <a:latin typeface="Arial" pitchFamily="34" charset="0"/>
                <a:cs typeface="+mn-cs"/>
              </a:defRPr>
            </a:lvl1pPr>
          </a:lstStyle>
          <a:p>
            <a:pPr>
              <a:defRPr/>
            </a:pPr>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wrap="square" lIns="93324" tIns="46662" rIns="93324" bIns="46662" numCol="1" anchor="b" anchorCtr="0" compatLnSpc="1">
            <a:prstTxWarp prst="textNoShape">
              <a:avLst/>
            </a:prstTxWarp>
          </a:bodyPr>
          <a:lstStyle>
            <a:lvl1pPr algn="r" eaLnBrk="1" hangingPunct="1">
              <a:defRPr sz="1200"/>
            </a:lvl1pPr>
          </a:lstStyle>
          <a:p>
            <a:pPr>
              <a:defRPr/>
            </a:pPr>
            <a:fld id="{5DC66A1B-10C3-4254-89C7-E225F2467AA2}" type="slidenum">
              <a:rPr lang="en-US" altLang="en-US"/>
              <a:pPr>
                <a:defRPr/>
              </a:pPr>
              <a:t>‹#›</a:t>
            </a:fld>
            <a:endParaRPr lang="en-US" altLang="en-US" dirty="0"/>
          </a:p>
        </p:txBody>
      </p:sp>
    </p:spTree>
    <p:extLst>
      <p:ext uri="{BB962C8B-B14F-4D97-AF65-F5344CB8AC3E}">
        <p14:creationId xmlns:p14="http://schemas.microsoft.com/office/powerpoint/2010/main" val="3273292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eaLnBrk="1" fontAlgn="auto" hangingPunct="1">
              <a:spcBef>
                <a:spcPts val="0"/>
              </a:spcBef>
              <a:spcAft>
                <a:spcPts val="0"/>
              </a:spcAft>
              <a:defRPr sz="1200">
                <a:latin typeface="Arial" pitchFamily="34" charset="0"/>
                <a:cs typeface="+mn-cs"/>
              </a:defRPr>
            </a:lvl1pPr>
          </a:lstStyle>
          <a:p>
            <a:pPr>
              <a:defRPr/>
            </a:pPr>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eaLnBrk="1" fontAlgn="auto" hangingPunct="1">
              <a:spcBef>
                <a:spcPts val="0"/>
              </a:spcBef>
              <a:spcAft>
                <a:spcPts val="0"/>
              </a:spcAft>
              <a:defRPr sz="1200">
                <a:latin typeface="Arial" pitchFamily="34" charset="0"/>
                <a:cs typeface="+mn-cs"/>
              </a:defRPr>
            </a:lvl1pPr>
          </a:lstStyle>
          <a:p>
            <a:pPr>
              <a:defRPr/>
            </a:pPr>
            <a:fld id="{D4E80F28-5076-4DA6-9B97-544C3DA95AF2}" type="datetimeFigureOut">
              <a:rPr lang="en-US"/>
              <a:pPr>
                <a:defRPr/>
              </a:pPr>
              <a:t>3/22/2018</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pPr lvl="0"/>
            <a:endParaRPr lang="en-GB" noProof="0"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eaLnBrk="1" fontAlgn="auto" hangingPunct="1">
              <a:spcBef>
                <a:spcPts val="0"/>
              </a:spcBef>
              <a:spcAft>
                <a:spcPts val="0"/>
              </a:spcAft>
              <a:defRPr sz="1200">
                <a:latin typeface="Arial" pitchFamily="34" charset="0"/>
                <a:cs typeface="+mn-cs"/>
              </a:defRPr>
            </a:lvl1pPr>
          </a:lstStyle>
          <a:p>
            <a:pPr>
              <a:defRPr/>
            </a:pPr>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wrap="square" lIns="93324" tIns="46662" rIns="93324" bIns="46662" numCol="1" anchor="b" anchorCtr="0" compatLnSpc="1">
            <a:prstTxWarp prst="textNoShape">
              <a:avLst/>
            </a:prstTxWarp>
          </a:bodyPr>
          <a:lstStyle>
            <a:lvl1pPr algn="r" eaLnBrk="1" hangingPunct="1">
              <a:defRPr sz="1200"/>
            </a:lvl1pPr>
          </a:lstStyle>
          <a:p>
            <a:pPr>
              <a:defRPr/>
            </a:pPr>
            <a:fld id="{D01D1810-EE0F-463C-A3FD-E9E3784C8ACE}" type="slidenum">
              <a:rPr lang="en-US" altLang="en-US"/>
              <a:pPr>
                <a:defRPr/>
              </a:pPr>
              <a:t>‹#›</a:t>
            </a:fld>
            <a:endParaRPr lang="en-US" altLang="en-US" dirty="0"/>
          </a:p>
        </p:txBody>
      </p:sp>
    </p:spTree>
    <p:extLst>
      <p:ext uri="{BB962C8B-B14F-4D97-AF65-F5344CB8AC3E}">
        <p14:creationId xmlns:p14="http://schemas.microsoft.com/office/powerpoint/2010/main" val="10531822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gi.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34" charset="0"/>
                <a:ea typeface="+mn-ea"/>
                <a:cs typeface="+mn-cs"/>
              </a:rPr>
              <a:t>About CGI Federal (a global IT consulting firm)</a:t>
            </a:r>
            <a:endParaRPr lang="en-US" sz="1200" kern="1200" dirty="0" smtClean="0">
              <a:solidFill>
                <a:schemeClr val="tx1"/>
              </a:solidFill>
              <a:effectLst/>
              <a:latin typeface="Arial" pitchFamily="34" charset="0"/>
              <a:ea typeface="+mn-ea"/>
              <a:cs typeface="+mn-cs"/>
            </a:endParaRPr>
          </a:p>
          <a:p>
            <a:r>
              <a:rPr lang="en-CA" sz="1200" kern="1200" dirty="0" smtClean="0">
                <a:solidFill>
                  <a:schemeClr val="tx1"/>
                </a:solidFill>
                <a:effectLst/>
                <a:latin typeface="Arial" pitchFamily="34" charset="0"/>
                <a:ea typeface="+mn-ea"/>
                <a:cs typeface="+mn-cs"/>
              </a:rPr>
              <a:t>Founded in 1976, CGI is the fifth largest independent IT and business consulting services firm in the world. With approximately 72,500 professionals worldwide, CGI delivers an end-to-end portfolio of high-end IT and business consulting services, systems integration and IT and business process outsourcing services. CGI's client proximity model, best-fit global delivery network, and intellectual property solutions help clients accelerate results and digitally transform their organizations. With annual revenue of C$10.8 billion, CGI shares are listed on the TSX (GIB.A) and the NYSE (GIB). Website: </a:t>
            </a:r>
            <a:r>
              <a:rPr lang="en-CA" sz="1200" u="sng" kern="1200" dirty="0" smtClean="0">
                <a:solidFill>
                  <a:schemeClr val="tx1"/>
                </a:solidFill>
                <a:effectLst/>
                <a:latin typeface="Arial" pitchFamily="34" charset="0"/>
                <a:ea typeface="+mn-ea"/>
                <a:cs typeface="+mn-cs"/>
                <a:hlinkClick r:id="rId3"/>
              </a:rPr>
              <a:t>cgi.com</a:t>
            </a:r>
            <a:r>
              <a:rPr lang="en-CA" sz="1200" kern="1200" dirty="0" smtClean="0">
                <a:solidFill>
                  <a:schemeClr val="tx1"/>
                </a:solidFill>
                <a:effectLst/>
                <a:latin typeface="Arial" pitchFamily="34" charset="0"/>
                <a:ea typeface="+mn-ea"/>
                <a:cs typeface="+mn-cs"/>
              </a:rPr>
              <a:t>.</a:t>
            </a:r>
            <a:endParaRPr lang="en-US" sz="1200" kern="1200" dirty="0" smtClean="0">
              <a:solidFill>
                <a:schemeClr val="tx1"/>
              </a:solidFill>
              <a:effectLst/>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a:t>
            </a:fld>
            <a:endParaRPr lang="en-US" altLang="en-US" dirty="0"/>
          </a:p>
        </p:txBody>
      </p:sp>
    </p:spTree>
    <p:extLst>
      <p:ext uri="{BB962C8B-B14F-4D97-AF65-F5344CB8AC3E}">
        <p14:creationId xmlns:p14="http://schemas.microsoft.com/office/powerpoint/2010/main" val="4101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14</a:t>
            </a:fld>
            <a:endParaRPr lang="en-US" altLang="en-US" dirty="0"/>
          </a:p>
        </p:txBody>
      </p:sp>
    </p:spTree>
    <p:extLst>
      <p:ext uri="{BB962C8B-B14F-4D97-AF65-F5344CB8AC3E}">
        <p14:creationId xmlns:p14="http://schemas.microsoft.com/office/powerpoint/2010/main" val="3169646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16</a:t>
            </a:fld>
            <a:endParaRPr lang="en-US" altLang="en-US" dirty="0"/>
          </a:p>
        </p:txBody>
      </p:sp>
    </p:spTree>
    <p:extLst>
      <p:ext uri="{BB962C8B-B14F-4D97-AF65-F5344CB8AC3E}">
        <p14:creationId xmlns:p14="http://schemas.microsoft.com/office/powerpoint/2010/main" val="729909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NVDA announces the following when</a:t>
            </a:r>
            <a:r>
              <a:rPr lang="en-US" baseline="0" dirty="0" smtClean="0"/>
              <a:t> a column header is sorted: 1) the status live region, 2) the custom live region we implemented (e.g. “Session column sorted in ascending order”), 3) the aria-label for the column header, and 4) the aria-sort property. </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17</a:t>
            </a:fld>
            <a:endParaRPr lang="en-US" altLang="en-US" dirty="0"/>
          </a:p>
        </p:txBody>
      </p:sp>
    </p:spTree>
    <p:extLst>
      <p:ext uri="{BB962C8B-B14F-4D97-AF65-F5344CB8AC3E}">
        <p14:creationId xmlns:p14="http://schemas.microsoft.com/office/powerpoint/2010/main" val="79099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the testing results for the sorting table scenario across the 4 targeted accessibility testing profiles we tested with. All 4 profiles supported the expected result in that focus was set back to the column header once the sort was applied and the screen reader announced the changed state. For JAWS 2018 in IE11, the aria-sort property is not announced but the custom live region CGI implemented is announced, so users are aware of the sort status. For VoiceOver in Safari, only the custom live region is announced.</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18</a:t>
            </a:fld>
            <a:endParaRPr lang="en-US" altLang="en-US" dirty="0"/>
          </a:p>
        </p:txBody>
      </p:sp>
    </p:spTree>
    <p:extLst>
      <p:ext uri="{BB962C8B-B14F-4D97-AF65-F5344CB8AC3E}">
        <p14:creationId xmlns:p14="http://schemas.microsoft.com/office/powerpoint/2010/main" val="4140453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8255" indent="-291636">
              <a:defRPr>
                <a:solidFill>
                  <a:schemeClr val="tx1"/>
                </a:solidFill>
                <a:latin typeface="Arial" panose="020B0604020202020204" pitchFamily="34" charset="0"/>
                <a:cs typeface="Arial" panose="020B0604020202020204" pitchFamily="34" charset="0"/>
              </a:defRPr>
            </a:lvl2pPr>
            <a:lvl3pPr marL="1166546" indent="-233309">
              <a:defRPr>
                <a:solidFill>
                  <a:schemeClr val="tx1"/>
                </a:solidFill>
                <a:latin typeface="Arial" panose="020B0604020202020204" pitchFamily="34" charset="0"/>
                <a:cs typeface="Arial" panose="020B0604020202020204" pitchFamily="34" charset="0"/>
              </a:defRPr>
            </a:lvl3pPr>
            <a:lvl4pPr marL="1633164" indent="-233309">
              <a:defRPr>
                <a:solidFill>
                  <a:schemeClr val="tx1"/>
                </a:solidFill>
                <a:latin typeface="Arial" panose="020B0604020202020204" pitchFamily="34" charset="0"/>
                <a:cs typeface="Arial" panose="020B0604020202020204" pitchFamily="34" charset="0"/>
              </a:defRPr>
            </a:lvl4pPr>
            <a:lvl5pPr marL="2099782" indent="-233309">
              <a:defRPr>
                <a:solidFill>
                  <a:schemeClr val="tx1"/>
                </a:solidFill>
                <a:latin typeface="Arial" panose="020B0604020202020204" pitchFamily="34" charset="0"/>
                <a:cs typeface="Arial" panose="020B0604020202020204" pitchFamily="34" charset="0"/>
              </a:defRPr>
            </a:lvl5pPr>
            <a:lvl6pPr marL="2566401"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3019"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9637"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6256"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9A6F35-386F-4568-AE67-B9690EC0DFA0}" type="slidenum">
              <a:rPr lang="en-US" altLang="en-US" smtClean="0"/>
              <a:pPr/>
              <a:t>19</a:t>
            </a:fld>
            <a:endParaRPr lang="en-US" altLang="en-US" dirty="0"/>
          </a:p>
        </p:txBody>
      </p:sp>
    </p:spTree>
    <p:extLst>
      <p:ext uri="{BB962C8B-B14F-4D97-AF65-F5344CB8AC3E}">
        <p14:creationId xmlns:p14="http://schemas.microsoft.com/office/powerpoint/2010/main" val="4161568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20</a:t>
            </a:fld>
            <a:endParaRPr lang="en-US" altLang="en-US" dirty="0"/>
          </a:p>
        </p:txBody>
      </p:sp>
    </p:spTree>
    <p:extLst>
      <p:ext uri="{BB962C8B-B14F-4D97-AF65-F5344CB8AC3E}">
        <p14:creationId xmlns:p14="http://schemas.microsoft.com/office/powerpoint/2010/main" val="243750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22</a:t>
            </a:fld>
            <a:endParaRPr lang="en-US" altLang="en-US" dirty="0"/>
          </a:p>
        </p:txBody>
      </p:sp>
    </p:spTree>
    <p:extLst>
      <p:ext uri="{BB962C8B-B14F-4D97-AF65-F5344CB8AC3E}">
        <p14:creationId xmlns:p14="http://schemas.microsoft.com/office/powerpoint/2010/main" val="1003712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24</a:t>
            </a:fld>
            <a:endParaRPr lang="en-US" altLang="en-US" dirty="0"/>
          </a:p>
        </p:txBody>
      </p:sp>
    </p:spTree>
    <p:extLst>
      <p:ext uri="{BB962C8B-B14F-4D97-AF65-F5344CB8AC3E}">
        <p14:creationId xmlns:p14="http://schemas.microsoft.com/office/powerpoint/2010/main" val="1102628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25</a:t>
            </a:fld>
            <a:endParaRPr lang="en-US" altLang="en-US" dirty="0"/>
          </a:p>
        </p:txBody>
      </p:sp>
    </p:spTree>
    <p:extLst>
      <p:ext uri="{BB962C8B-B14F-4D97-AF65-F5344CB8AC3E}">
        <p14:creationId xmlns:p14="http://schemas.microsoft.com/office/powerpoint/2010/main" val="50293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the testing results for the pagination links scenario across the 4 targeted accessibility testing profiles we tested with. All 4 profiles supported the expected result in that focus was managed as expected and the screen reader announced the status live region.</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26</a:t>
            </a:fld>
            <a:endParaRPr lang="en-US" altLang="en-US" dirty="0"/>
          </a:p>
        </p:txBody>
      </p:sp>
    </p:spTree>
    <p:extLst>
      <p:ext uri="{BB962C8B-B14F-4D97-AF65-F5344CB8AC3E}">
        <p14:creationId xmlns:p14="http://schemas.microsoft.com/office/powerpoint/2010/main" val="1050580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a:t>
            </a:fld>
            <a:endParaRPr lang="en-US" altLang="en-US" dirty="0"/>
          </a:p>
        </p:txBody>
      </p:sp>
    </p:spTree>
    <p:extLst>
      <p:ext uri="{BB962C8B-B14F-4D97-AF65-F5344CB8AC3E}">
        <p14:creationId xmlns:p14="http://schemas.microsoft.com/office/powerpoint/2010/main" val="4270648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examples from CGI's CSUN demo on how focus is managed when a user selects specific pagination buttons. For example, when the 2 button is selected, focus is set to the 3 button. When the 3 button is selected, focus is set to the 4 button. When the 45 or &gt;&gt; (last page) buttons are selected, focus is set to the 44 button. When the &lt; (previous page) or &gt; (next page) buttons are selected, focus is set back to the same button that was selected if they remain active (i.e. there are additional results to review). </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28</a:t>
            </a:fld>
            <a:endParaRPr lang="en-US" altLang="en-US" dirty="0"/>
          </a:p>
        </p:txBody>
      </p:sp>
    </p:spTree>
    <p:extLst>
      <p:ext uri="{BB962C8B-B14F-4D97-AF65-F5344CB8AC3E}">
        <p14:creationId xmlns:p14="http://schemas.microsoft.com/office/powerpoint/2010/main" val="524389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29</a:t>
            </a:fld>
            <a:endParaRPr lang="en-US" altLang="en-US" dirty="0"/>
          </a:p>
        </p:txBody>
      </p:sp>
    </p:spTree>
    <p:extLst>
      <p:ext uri="{BB962C8B-B14F-4D97-AF65-F5344CB8AC3E}">
        <p14:creationId xmlns:p14="http://schemas.microsoft.com/office/powerpoint/2010/main" val="200744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30</a:t>
            </a:fld>
            <a:endParaRPr lang="en-US" altLang="en-US" dirty="0"/>
          </a:p>
        </p:txBody>
      </p:sp>
    </p:spTree>
    <p:extLst>
      <p:ext uri="{BB962C8B-B14F-4D97-AF65-F5344CB8AC3E}">
        <p14:creationId xmlns:p14="http://schemas.microsoft.com/office/powerpoint/2010/main" val="416425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31</a:t>
            </a:fld>
            <a:endParaRPr lang="en-US" altLang="en-US" dirty="0"/>
          </a:p>
        </p:txBody>
      </p:sp>
    </p:spTree>
    <p:extLst>
      <p:ext uri="{BB962C8B-B14F-4D97-AF65-F5344CB8AC3E}">
        <p14:creationId xmlns:p14="http://schemas.microsoft.com/office/powerpoint/2010/main" val="1136808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the testing results for the pagination buttons scenario across the 4 targeted accessibility testing profiles we tested with. All 4 profiles supported the expected result in that focus was managed as expected and the screen reader announced the status live region.</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32</a:t>
            </a:fld>
            <a:endParaRPr lang="en-US" altLang="en-US" dirty="0"/>
          </a:p>
        </p:txBody>
      </p:sp>
    </p:spTree>
    <p:extLst>
      <p:ext uri="{BB962C8B-B14F-4D97-AF65-F5344CB8AC3E}">
        <p14:creationId xmlns:p14="http://schemas.microsoft.com/office/powerpoint/2010/main" val="1620539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8255" indent="-291636">
              <a:defRPr>
                <a:solidFill>
                  <a:schemeClr val="tx1"/>
                </a:solidFill>
                <a:latin typeface="Arial" panose="020B0604020202020204" pitchFamily="34" charset="0"/>
                <a:cs typeface="Arial" panose="020B0604020202020204" pitchFamily="34" charset="0"/>
              </a:defRPr>
            </a:lvl2pPr>
            <a:lvl3pPr marL="1166546" indent="-233309">
              <a:defRPr>
                <a:solidFill>
                  <a:schemeClr val="tx1"/>
                </a:solidFill>
                <a:latin typeface="Arial" panose="020B0604020202020204" pitchFamily="34" charset="0"/>
                <a:cs typeface="Arial" panose="020B0604020202020204" pitchFamily="34" charset="0"/>
              </a:defRPr>
            </a:lvl3pPr>
            <a:lvl4pPr marL="1633164" indent="-233309">
              <a:defRPr>
                <a:solidFill>
                  <a:schemeClr val="tx1"/>
                </a:solidFill>
                <a:latin typeface="Arial" panose="020B0604020202020204" pitchFamily="34" charset="0"/>
                <a:cs typeface="Arial" panose="020B0604020202020204" pitchFamily="34" charset="0"/>
              </a:defRPr>
            </a:lvl4pPr>
            <a:lvl5pPr marL="2099782" indent="-233309">
              <a:defRPr>
                <a:solidFill>
                  <a:schemeClr val="tx1"/>
                </a:solidFill>
                <a:latin typeface="Arial" panose="020B0604020202020204" pitchFamily="34" charset="0"/>
                <a:cs typeface="Arial" panose="020B0604020202020204" pitchFamily="34" charset="0"/>
              </a:defRPr>
            </a:lvl5pPr>
            <a:lvl6pPr marL="2566401"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3019"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9637"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6256"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9A6F35-386F-4568-AE67-B9690EC0DFA0}" type="slidenum">
              <a:rPr lang="en-US" altLang="en-US" smtClean="0"/>
              <a:pPr/>
              <a:t>33</a:t>
            </a:fld>
            <a:endParaRPr lang="en-US" altLang="en-US" dirty="0"/>
          </a:p>
        </p:txBody>
      </p:sp>
    </p:spTree>
    <p:extLst>
      <p:ext uri="{BB962C8B-B14F-4D97-AF65-F5344CB8AC3E}">
        <p14:creationId xmlns:p14="http://schemas.microsoft.com/office/powerpoint/2010/main" val="3416805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37</a:t>
            </a:fld>
            <a:endParaRPr lang="en-US" altLang="en-US" dirty="0"/>
          </a:p>
        </p:txBody>
      </p:sp>
    </p:spTree>
    <p:extLst>
      <p:ext uri="{BB962C8B-B14F-4D97-AF65-F5344CB8AC3E}">
        <p14:creationId xmlns:p14="http://schemas.microsoft.com/office/powerpoint/2010/main" val="2303166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38</a:t>
            </a:fld>
            <a:endParaRPr lang="en-US" altLang="en-US" dirty="0"/>
          </a:p>
        </p:txBody>
      </p:sp>
    </p:spTree>
    <p:extLst>
      <p:ext uri="{BB962C8B-B14F-4D97-AF65-F5344CB8AC3E}">
        <p14:creationId xmlns:p14="http://schemas.microsoft.com/office/powerpoint/2010/main" val="2759905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the testing results for the live filtering scenario across the 4 targeted accessibility testing profiles we tested with. 3 profiles supported the expected result in that focus remained on the filtering control that was selected and the screen reader announced the status live region. The only exception was VoiceOver in Safar, which did not support since focus was moved to the data table once a live filter option was selected instead of staying on the filter option as expected. </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39</a:t>
            </a:fld>
            <a:endParaRPr lang="en-US" altLang="en-US" dirty="0"/>
          </a:p>
        </p:txBody>
      </p:sp>
    </p:spTree>
    <p:extLst>
      <p:ext uri="{BB962C8B-B14F-4D97-AF65-F5344CB8AC3E}">
        <p14:creationId xmlns:p14="http://schemas.microsoft.com/office/powerpoint/2010/main" val="3141392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8255" indent="-291636">
              <a:defRPr>
                <a:solidFill>
                  <a:schemeClr val="tx1"/>
                </a:solidFill>
                <a:latin typeface="Arial" panose="020B0604020202020204" pitchFamily="34" charset="0"/>
                <a:cs typeface="Arial" panose="020B0604020202020204" pitchFamily="34" charset="0"/>
              </a:defRPr>
            </a:lvl2pPr>
            <a:lvl3pPr marL="1166546" indent="-233309">
              <a:defRPr>
                <a:solidFill>
                  <a:schemeClr val="tx1"/>
                </a:solidFill>
                <a:latin typeface="Arial" panose="020B0604020202020204" pitchFamily="34" charset="0"/>
                <a:cs typeface="Arial" panose="020B0604020202020204" pitchFamily="34" charset="0"/>
              </a:defRPr>
            </a:lvl3pPr>
            <a:lvl4pPr marL="1633164" indent="-233309">
              <a:defRPr>
                <a:solidFill>
                  <a:schemeClr val="tx1"/>
                </a:solidFill>
                <a:latin typeface="Arial" panose="020B0604020202020204" pitchFamily="34" charset="0"/>
                <a:cs typeface="Arial" panose="020B0604020202020204" pitchFamily="34" charset="0"/>
              </a:defRPr>
            </a:lvl4pPr>
            <a:lvl5pPr marL="2099782" indent="-233309">
              <a:defRPr>
                <a:solidFill>
                  <a:schemeClr val="tx1"/>
                </a:solidFill>
                <a:latin typeface="Arial" panose="020B0604020202020204" pitchFamily="34" charset="0"/>
                <a:cs typeface="Arial" panose="020B0604020202020204" pitchFamily="34" charset="0"/>
              </a:defRPr>
            </a:lvl5pPr>
            <a:lvl6pPr marL="2566401"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3019"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9637"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6256"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9A6F35-386F-4568-AE67-B9690EC0DFA0}" type="slidenum">
              <a:rPr lang="en-US" altLang="en-US" smtClean="0"/>
              <a:pPr/>
              <a:t>40</a:t>
            </a:fld>
            <a:endParaRPr lang="en-US" altLang="en-US" dirty="0"/>
          </a:p>
        </p:txBody>
      </p:sp>
    </p:spTree>
    <p:extLst>
      <p:ext uri="{BB962C8B-B14F-4D97-AF65-F5344CB8AC3E}">
        <p14:creationId xmlns:p14="http://schemas.microsoft.com/office/powerpoint/2010/main" val="2416710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NOTE: The jQuery DataTables plug-in is not fully accessible by default. Details on the custom coding/scripting implemented by CGI is detailed in the “Additional Resources” section at the end of this slidedeck. </a:t>
            </a:r>
          </a:p>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4</a:t>
            </a:fld>
            <a:endParaRPr lang="en-US" altLang="en-US" dirty="0"/>
          </a:p>
        </p:txBody>
      </p:sp>
    </p:spTree>
    <p:extLst>
      <p:ext uri="{BB962C8B-B14F-4D97-AF65-F5344CB8AC3E}">
        <p14:creationId xmlns:p14="http://schemas.microsoft.com/office/powerpoint/2010/main" val="104133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41</a:t>
            </a:fld>
            <a:endParaRPr lang="en-US" altLang="en-US" dirty="0"/>
          </a:p>
        </p:txBody>
      </p:sp>
    </p:spTree>
    <p:extLst>
      <p:ext uri="{BB962C8B-B14F-4D97-AF65-F5344CB8AC3E}">
        <p14:creationId xmlns:p14="http://schemas.microsoft.com/office/powerpoint/2010/main" val="3937305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https://www.w3.org/TR/wai-aria-practices-1.1/#disclosure</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42</a:t>
            </a:fld>
            <a:endParaRPr lang="en-US" altLang="en-US" dirty="0"/>
          </a:p>
        </p:txBody>
      </p:sp>
    </p:spTree>
    <p:extLst>
      <p:ext uri="{BB962C8B-B14F-4D97-AF65-F5344CB8AC3E}">
        <p14:creationId xmlns:p14="http://schemas.microsoft.com/office/powerpoint/2010/main" val="1296177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https://www.w3.org/TR/wai-aria-1.1/#alert</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44</a:t>
            </a:fld>
            <a:endParaRPr lang="en-US" altLang="en-US" dirty="0"/>
          </a:p>
        </p:txBody>
      </p:sp>
    </p:spTree>
    <p:extLst>
      <p:ext uri="{BB962C8B-B14F-4D97-AF65-F5344CB8AC3E}">
        <p14:creationId xmlns:p14="http://schemas.microsoft.com/office/powerpoint/2010/main" val="2441038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45</a:t>
            </a:fld>
            <a:endParaRPr lang="en-US" altLang="en-US" dirty="0"/>
          </a:p>
        </p:txBody>
      </p:sp>
    </p:spTree>
    <p:extLst>
      <p:ext uri="{BB962C8B-B14F-4D97-AF65-F5344CB8AC3E}">
        <p14:creationId xmlns:p14="http://schemas.microsoft.com/office/powerpoint/2010/main" val="1702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the testing results for the adding data scenario across the 4 targeted accessibility testing profiles we tested with. All 4 profiles supported the expected result in that focus was managed as expected and the screen reader announced the status and alert live regions. The only exception </a:t>
            </a:r>
            <a:r>
              <a:rPr lang="en-US" dirty="0" err="1" smtClean="0"/>
              <a:t>wasa</a:t>
            </a:r>
            <a:r>
              <a:rPr lang="en-US" dirty="0" smtClean="0"/>
              <a:t> VoiceOver in Safari, which managed focus as expected but did not announce either of the live regions. </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46</a:t>
            </a:fld>
            <a:endParaRPr lang="en-US" altLang="en-US" dirty="0"/>
          </a:p>
        </p:txBody>
      </p:sp>
    </p:spTree>
    <p:extLst>
      <p:ext uri="{BB962C8B-B14F-4D97-AF65-F5344CB8AC3E}">
        <p14:creationId xmlns:p14="http://schemas.microsoft.com/office/powerpoint/2010/main" val="1139162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8255" indent="-291636">
              <a:defRPr>
                <a:solidFill>
                  <a:schemeClr val="tx1"/>
                </a:solidFill>
                <a:latin typeface="Arial" panose="020B0604020202020204" pitchFamily="34" charset="0"/>
                <a:cs typeface="Arial" panose="020B0604020202020204" pitchFamily="34" charset="0"/>
              </a:defRPr>
            </a:lvl2pPr>
            <a:lvl3pPr marL="1166546" indent="-233309">
              <a:defRPr>
                <a:solidFill>
                  <a:schemeClr val="tx1"/>
                </a:solidFill>
                <a:latin typeface="Arial" panose="020B0604020202020204" pitchFamily="34" charset="0"/>
                <a:cs typeface="Arial" panose="020B0604020202020204" pitchFamily="34" charset="0"/>
              </a:defRPr>
            </a:lvl3pPr>
            <a:lvl4pPr marL="1633164" indent="-233309">
              <a:defRPr>
                <a:solidFill>
                  <a:schemeClr val="tx1"/>
                </a:solidFill>
                <a:latin typeface="Arial" panose="020B0604020202020204" pitchFamily="34" charset="0"/>
                <a:cs typeface="Arial" panose="020B0604020202020204" pitchFamily="34" charset="0"/>
              </a:defRPr>
            </a:lvl4pPr>
            <a:lvl5pPr marL="2099782" indent="-233309">
              <a:defRPr>
                <a:solidFill>
                  <a:schemeClr val="tx1"/>
                </a:solidFill>
                <a:latin typeface="Arial" panose="020B0604020202020204" pitchFamily="34" charset="0"/>
                <a:cs typeface="Arial" panose="020B0604020202020204" pitchFamily="34" charset="0"/>
              </a:defRPr>
            </a:lvl5pPr>
            <a:lvl6pPr marL="2566401"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3019"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9637"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6256"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9A6F35-386F-4568-AE67-B9690EC0DFA0}" type="slidenum">
              <a:rPr lang="en-US" altLang="en-US" smtClean="0"/>
              <a:pPr/>
              <a:t>47</a:t>
            </a:fld>
            <a:endParaRPr lang="en-US" altLang="en-US" dirty="0"/>
          </a:p>
        </p:txBody>
      </p:sp>
    </p:spTree>
    <p:extLst>
      <p:ext uri="{BB962C8B-B14F-4D97-AF65-F5344CB8AC3E}">
        <p14:creationId xmlns:p14="http://schemas.microsoft.com/office/powerpoint/2010/main" val="1125053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solidFill>
                  <a:prstClr val="black"/>
                </a:solidFill>
              </a:rPr>
              <a:pPr>
                <a:defRPr/>
              </a:pPr>
              <a:t>51</a:t>
            </a:fld>
            <a:endParaRPr lang="en-US" altLang="en-US" dirty="0">
              <a:solidFill>
                <a:prstClr val="black"/>
              </a:solidFill>
            </a:endParaRPr>
          </a:p>
        </p:txBody>
      </p:sp>
    </p:spTree>
    <p:extLst>
      <p:ext uri="{BB962C8B-B14F-4D97-AF65-F5344CB8AC3E}">
        <p14:creationId xmlns:p14="http://schemas.microsoft.com/office/powerpoint/2010/main" val="1338075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solidFill>
                  <a:prstClr val="black"/>
                </a:solidFill>
              </a:rPr>
              <a:pPr>
                <a:defRPr/>
              </a:pPr>
              <a:t>52</a:t>
            </a:fld>
            <a:endParaRPr lang="en-US" altLang="en-US" dirty="0">
              <a:solidFill>
                <a:prstClr val="black"/>
              </a:solidFill>
            </a:endParaRPr>
          </a:p>
        </p:txBody>
      </p:sp>
    </p:spTree>
    <p:extLst>
      <p:ext uri="{BB962C8B-B14F-4D97-AF65-F5344CB8AC3E}">
        <p14:creationId xmlns:p14="http://schemas.microsoft.com/office/powerpoint/2010/main" val="3659032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providing the testing results for the removing data scenario across the 4 targeted accessibility testing profiles we tested with. All 4 profiles supported the expected result in that focus was managed as expected and the screen reader announced the status and custom live regions. The only exception was VoiceOver in Safari, which managed focus as expected but did not announce the status live region (only the custom live region). </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53</a:t>
            </a:fld>
            <a:endParaRPr lang="en-US" altLang="en-US" dirty="0"/>
          </a:p>
        </p:txBody>
      </p:sp>
    </p:spTree>
    <p:extLst>
      <p:ext uri="{BB962C8B-B14F-4D97-AF65-F5344CB8AC3E}">
        <p14:creationId xmlns:p14="http://schemas.microsoft.com/office/powerpoint/2010/main" val="2685416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8255" indent="-291636">
              <a:defRPr>
                <a:solidFill>
                  <a:schemeClr val="tx1"/>
                </a:solidFill>
                <a:latin typeface="Arial" panose="020B0604020202020204" pitchFamily="34" charset="0"/>
                <a:cs typeface="Arial" panose="020B0604020202020204" pitchFamily="34" charset="0"/>
              </a:defRPr>
            </a:lvl2pPr>
            <a:lvl3pPr marL="1166546" indent="-233309">
              <a:defRPr>
                <a:solidFill>
                  <a:schemeClr val="tx1"/>
                </a:solidFill>
                <a:latin typeface="Arial" panose="020B0604020202020204" pitchFamily="34" charset="0"/>
                <a:cs typeface="Arial" panose="020B0604020202020204" pitchFamily="34" charset="0"/>
              </a:defRPr>
            </a:lvl3pPr>
            <a:lvl4pPr marL="1633164" indent="-233309">
              <a:defRPr>
                <a:solidFill>
                  <a:schemeClr val="tx1"/>
                </a:solidFill>
                <a:latin typeface="Arial" panose="020B0604020202020204" pitchFamily="34" charset="0"/>
                <a:cs typeface="Arial" panose="020B0604020202020204" pitchFamily="34" charset="0"/>
              </a:defRPr>
            </a:lvl4pPr>
            <a:lvl5pPr marL="2099782" indent="-233309">
              <a:defRPr>
                <a:solidFill>
                  <a:schemeClr val="tx1"/>
                </a:solidFill>
                <a:latin typeface="Arial" panose="020B0604020202020204" pitchFamily="34" charset="0"/>
                <a:cs typeface="Arial" panose="020B0604020202020204" pitchFamily="34" charset="0"/>
              </a:defRPr>
            </a:lvl5pPr>
            <a:lvl6pPr marL="2566401"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3019"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9637"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6256"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BF8C6B-5E62-42D4-A694-6365BE5F3740}" type="slidenum">
              <a:rPr lang="en-US" altLang="en-US" smtClean="0"/>
              <a:pPr/>
              <a:t>54</a:t>
            </a:fld>
            <a:endParaRPr lang="en-US" altLang="en-US" dirty="0"/>
          </a:p>
        </p:txBody>
      </p:sp>
    </p:spTree>
    <p:extLst>
      <p:ext uri="{BB962C8B-B14F-4D97-AF65-F5344CB8AC3E}">
        <p14:creationId xmlns:p14="http://schemas.microsoft.com/office/powerpoint/2010/main" val="50350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p>
          <a:p>
            <a:r>
              <a:rPr lang="en-US" dirty="0" smtClean="0"/>
              <a:t>WCAG 2.0: https://www.w3.org/WAI/WCAG20/quickref/</a:t>
            </a:r>
          </a:p>
          <a:p>
            <a:r>
              <a:rPr lang="en-US" dirty="0" smtClean="0"/>
              <a:t>ARIA Authoring Practices</a:t>
            </a:r>
            <a:r>
              <a:rPr lang="en-US" baseline="0" dirty="0" smtClean="0"/>
              <a:t> 1.1: https://www.w3.org/TR/wai-aria-practices-1.1/</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6</a:t>
            </a:fld>
            <a:endParaRPr lang="en-US" altLang="en-US" dirty="0"/>
          </a:p>
        </p:txBody>
      </p:sp>
    </p:spTree>
    <p:extLst>
      <p:ext uri="{BB962C8B-B14F-4D97-AF65-F5344CB8AC3E}">
        <p14:creationId xmlns:p14="http://schemas.microsoft.com/office/powerpoint/2010/main" val="17302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https://www.w3.org/TR/UNDERSTANDING-WCAG20/navigation-mechanisms-focus-order.html</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7</a:t>
            </a:fld>
            <a:endParaRPr lang="en-US" altLang="en-US" dirty="0"/>
          </a:p>
        </p:txBody>
      </p:sp>
    </p:spTree>
    <p:extLst>
      <p:ext uri="{BB962C8B-B14F-4D97-AF65-F5344CB8AC3E}">
        <p14:creationId xmlns:p14="http://schemas.microsoft.com/office/powerpoint/2010/main" val="3099786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p>
          <a:p>
            <a:r>
              <a:rPr lang="en-US" dirty="0" smtClean="0"/>
              <a:t>https://www.w3.org/TR/wai-aria-1.1/#dfn-live-region</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9</a:t>
            </a:fld>
            <a:endParaRPr lang="en-US" altLang="en-US" dirty="0"/>
          </a:p>
        </p:txBody>
      </p:sp>
    </p:spTree>
    <p:extLst>
      <p:ext uri="{BB962C8B-B14F-4D97-AF65-F5344CB8AC3E}">
        <p14:creationId xmlns:p14="http://schemas.microsoft.com/office/powerpoint/2010/main" val="278660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p>
          <a:p>
            <a:r>
              <a:rPr lang="en-US" dirty="0" smtClean="0"/>
              <a:t>https://www.w3.org/TR/wai-aria-1.1/#status</a:t>
            </a:r>
          </a:p>
          <a:p>
            <a:r>
              <a:rPr lang="en-US" dirty="0" smtClean="0"/>
              <a:t>https://www.w3.org/TR/wai-aria-1.1/#aria-live</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10</a:t>
            </a:fld>
            <a:endParaRPr lang="en-US" altLang="en-US" dirty="0"/>
          </a:p>
        </p:txBody>
      </p:sp>
    </p:spTree>
    <p:extLst>
      <p:ext uri="{BB962C8B-B14F-4D97-AF65-F5344CB8AC3E}">
        <p14:creationId xmlns:p14="http://schemas.microsoft.com/office/powerpoint/2010/main" val="210019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https://www.w3.org/TR/wai-aria-1.1/#status</a:t>
            </a:r>
            <a:endParaRPr lang="en-US" dirty="0"/>
          </a:p>
        </p:txBody>
      </p:sp>
      <p:sp>
        <p:nvSpPr>
          <p:cNvPr id="4" name="Slide Number Placeholder 3"/>
          <p:cNvSpPr>
            <a:spLocks noGrp="1"/>
          </p:cNvSpPr>
          <p:nvPr>
            <p:ph type="sldNum" sz="quarter" idx="10"/>
          </p:nvPr>
        </p:nvSpPr>
        <p:spPr/>
        <p:txBody>
          <a:bodyPr/>
          <a:lstStyle/>
          <a:p>
            <a:pPr>
              <a:defRPr/>
            </a:pPr>
            <a:fld id="{D01D1810-EE0F-463C-A3FD-E9E3784C8ACE}" type="slidenum">
              <a:rPr lang="en-US" altLang="en-US" smtClean="0"/>
              <a:pPr>
                <a:defRPr/>
              </a:pPr>
              <a:t>11</a:t>
            </a:fld>
            <a:endParaRPr lang="en-US" altLang="en-US" dirty="0"/>
          </a:p>
        </p:txBody>
      </p:sp>
    </p:spTree>
    <p:extLst>
      <p:ext uri="{BB962C8B-B14F-4D97-AF65-F5344CB8AC3E}">
        <p14:creationId xmlns:p14="http://schemas.microsoft.com/office/powerpoint/2010/main" val="2570151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8255" indent="-291636">
              <a:defRPr>
                <a:solidFill>
                  <a:schemeClr val="tx1"/>
                </a:solidFill>
                <a:latin typeface="Arial" panose="020B0604020202020204" pitchFamily="34" charset="0"/>
                <a:cs typeface="Arial" panose="020B0604020202020204" pitchFamily="34" charset="0"/>
              </a:defRPr>
            </a:lvl2pPr>
            <a:lvl3pPr marL="1166546" indent="-233309">
              <a:defRPr>
                <a:solidFill>
                  <a:schemeClr val="tx1"/>
                </a:solidFill>
                <a:latin typeface="Arial" panose="020B0604020202020204" pitchFamily="34" charset="0"/>
                <a:cs typeface="Arial" panose="020B0604020202020204" pitchFamily="34" charset="0"/>
              </a:defRPr>
            </a:lvl3pPr>
            <a:lvl4pPr marL="1633164" indent="-233309">
              <a:defRPr>
                <a:solidFill>
                  <a:schemeClr val="tx1"/>
                </a:solidFill>
                <a:latin typeface="Arial" panose="020B0604020202020204" pitchFamily="34" charset="0"/>
                <a:cs typeface="Arial" panose="020B0604020202020204" pitchFamily="34" charset="0"/>
              </a:defRPr>
            </a:lvl4pPr>
            <a:lvl5pPr marL="2099782" indent="-233309">
              <a:defRPr>
                <a:solidFill>
                  <a:schemeClr val="tx1"/>
                </a:solidFill>
                <a:latin typeface="Arial" panose="020B0604020202020204" pitchFamily="34" charset="0"/>
                <a:cs typeface="Arial" panose="020B0604020202020204" pitchFamily="34" charset="0"/>
              </a:defRPr>
            </a:lvl5pPr>
            <a:lvl6pPr marL="2566401"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3019"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9637"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6256" indent="-23330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9A6F35-386F-4568-AE67-B9690EC0DFA0}" type="slidenum">
              <a:rPr lang="en-US" altLang="en-US" smtClean="0"/>
              <a:pPr/>
              <a:t>12</a:t>
            </a:fld>
            <a:endParaRPr lang="en-US" altLang="en-US" dirty="0"/>
          </a:p>
        </p:txBody>
      </p:sp>
    </p:spTree>
    <p:extLst>
      <p:ext uri="{BB962C8B-B14F-4D97-AF65-F5344CB8AC3E}">
        <p14:creationId xmlns:p14="http://schemas.microsoft.com/office/powerpoint/2010/main" val="3237898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pic>
        <p:nvPicPr>
          <p:cNvPr id="46" name="Image 22" descr="cover-Beet.jpg &lt;IGNORE&gt;"/>
          <p:cNvPicPr>
            <a:picLocks noChangeAspect="1"/>
          </p:cNvPicPr>
          <p:nvPr/>
        </p:nvPicPr>
        <p:blipFill>
          <a:blip r:embed="rId2" cstate="print"/>
          <a:stretch>
            <a:fillRect/>
          </a:stretch>
        </p:blipFill>
        <p:spPr>
          <a:xfrm>
            <a:off x="1" y="0"/>
            <a:ext cx="9143998" cy="4071937"/>
          </a:xfrm>
          <a:prstGeom prst="rect">
            <a:avLst/>
          </a:prstGeom>
        </p:spPr>
      </p:pic>
      <p:pic>
        <p:nvPicPr>
          <p:cNvPr id="51" name="Picture 6" descr="cover_bg_beet_part2.jpg &lt;IGNORE&gt;"/>
          <p:cNvPicPr>
            <a:picLocks/>
          </p:cNvPicPr>
          <p:nvPr/>
        </p:nvPicPr>
        <p:blipFill>
          <a:blip r:embed="rId3" cstate="print"/>
          <a:stretch>
            <a:fillRect/>
          </a:stretch>
        </p:blipFill>
        <p:spPr>
          <a:xfrm>
            <a:off x="0" y="4069080"/>
            <a:ext cx="9144000" cy="1527048"/>
          </a:xfrm>
          <a:prstGeom prst="rect">
            <a:avLst/>
          </a:prstGeom>
        </p:spPr>
      </p:pic>
      <p:grpSp>
        <p:nvGrpSpPr>
          <p:cNvPr id="11" name="Group 10"/>
          <p:cNvGrpSpPr/>
          <p:nvPr/>
        </p:nvGrpSpPr>
        <p:grpSpPr bwMode="gray">
          <a:xfrm>
            <a:off x="6901056" y="5829386"/>
            <a:ext cx="1894407" cy="855073"/>
            <a:chOff x="1028700" y="1828800"/>
            <a:chExt cx="7083426" cy="3197226"/>
          </a:xfrm>
        </p:grpSpPr>
        <p:sp>
          <p:nvSpPr>
            <p:cNvPr id="12"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normAutofit/>
            </a:bodyPr>
            <a:lstStyle/>
            <a:p>
              <a:endParaRPr lang="en-US" dirty="0">
                <a:latin typeface="Arial" pitchFamily="34" charset="0"/>
              </a:endParaRPr>
            </a:p>
          </p:txBody>
        </p:sp>
        <p:sp>
          <p:nvSpPr>
            <p:cNvPr id="13"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normAutofit/>
            </a:bodyPr>
            <a:lstStyle/>
            <a:p>
              <a:endParaRPr lang="en-US" dirty="0">
                <a:latin typeface="Arial" pitchFamily="34" charset="0"/>
              </a:endParaRPr>
            </a:p>
          </p:txBody>
        </p:sp>
        <p:sp>
          <p:nvSpPr>
            <p:cNvPr id="18"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normAutofit/>
            </a:bodyPr>
            <a:lstStyle/>
            <a:p>
              <a:endParaRPr lang="en-US" dirty="0">
                <a:latin typeface="Arial" pitchFamily="34" charset="0"/>
              </a:endParaRPr>
            </a:p>
          </p:txBody>
        </p:sp>
        <p:sp>
          <p:nvSpPr>
            <p:cNvPr id="19"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1"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3"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4"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6"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7"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8"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29"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0"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1"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2"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3"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4"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5"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6"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7"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8"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39"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0"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1"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2"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3"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4"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sp>
          <p:nvSpPr>
            <p:cNvPr id="45"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latin typeface="Arial" pitchFamily="34" charset="0"/>
              </a:endParaRPr>
            </a:p>
          </p:txBody>
        </p:sp>
      </p:grpSp>
      <p:sp>
        <p:nvSpPr>
          <p:cNvPr id="2" name="Title 1"/>
          <p:cNvSpPr>
            <a:spLocks noGrp="1"/>
          </p:cNvSpPr>
          <p:nvPr>
            <p:ph type="ctrTitle" hasCustomPrompt="1"/>
          </p:nvPr>
        </p:nvSpPr>
        <p:spPr bwMode="white">
          <a:xfrm>
            <a:off x="449262" y="4204514"/>
            <a:ext cx="8250237" cy="1244816"/>
          </a:xfrm>
        </p:spPr>
        <p:txBody>
          <a:bodyPr wrap="square" lIns="0" tIns="0" rIns="0" bIns="0" anchor="t" anchorCtr="0">
            <a:normAutofit/>
          </a:bodyPr>
          <a:lstStyle>
            <a:lvl1pPr algn="l">
              <a:defRPr sz="3600" b="0" baseline="0">
                <a:solidFill>
                  <a:srgbClr val="FFFFFF"/>
                </a:solidFill>
              </a:defRPr>
            </a:lvl1pPr>
          </a:lstStyle>
          <a:p>
            <a:r>
              <a:rPr lang="en-US" noProof="0" smtClean="0"/>
              <a:t>Click to edit Master </a:t>
            </a:r>
            <a:br>
              <a:rPr lang="en-US" noProof="0" smtClean="0"/>
            </a:br>
            <a:r>
              <a:rPr lang="en-US" noProof="0" smtClean="0"/>
              <a:t>title style</a:t>
            </a:r>
            <a:endParaRPr lang="en-US" noProof="0" dirty="0"/>
          </a:p>
        </p:txBody>
      </p:sp>
      <p:sp>
        <p:nvSpPr>
          <p:cNvPr id="3" name="Subtitle 2"/>
          <p:cNvSpPr>
            <a:spLocks noGrp="1"/>
          </p:cNvSpPr>
          <p:nvPr>
            <p:ph type="subTitle" idx="1"/>
          </p:nvPr>
        </p:nvSpPr>
        <p:spPr>
          <a:xfrm>
            <a:off x="447675" y="5721349"/>
            <a:ext cx="5881407" cy="679451"/>
          </a:xfrm>
          <a:prstGeom prst="rect">
            <a:avLst/>
          </a:prstGeom>
        </p:spPr>
        <p:txBody>
          <a:bodyPr lIns="0" tIns="0" rIns="0" bIns="0" anchor="t" anchorCtr="0">
            <a:normAutofit/>
          </a:bodyPr>
          <a:lstStyle>
            <a:lvl1pPr marL="0" indent="0" algn="l">
              <a:spcBef>
                <a:spcPts val="0"/>
              </a:spcBef>
              <a:buNone/>
              <a:defRPr lang="en-GB" sz="1400" kern="1200" noProof="0" dirty="0">
                <a:solidFill>
                  <a:srgbClr val="666666"/>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20" name="TextBox 19"/>
          <p:cNvSpPr txBox="1"/>
          <p:nvPr/>
        </p:nvSpPr>
        <p:spPr bwMode="auto">
          <a:xfrm>
            <a:off x="449263" y="6515640"/>
            <a:ext cx="2272672" cy="342360"/>
          </a:xfrm>
          <a:prstGeom prst="rect">
            <a:avLst/>
          </a:prstGeom>
          <a:noFill/>
          <a:ln w="3175" algn="ctr">
            <a:noFill/>
            <a:miter lim="800000"/>
            <a:headEnd/>
            <a:tailEnd/>
          </a:ln>
          <a:effectLst/>
        </p:spPr>
        <p:txBody>
          <a:bodyPr vert="horz" wrap="square" lIns="0" tIns="0" rIns="0" bIns="0" rtlCol="0" anchor="t"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smtClean="0">
                <a:solidFill>
                  <a:srgbClr val="666666"/>
                </a:solidFill>
                <a:latin typeface="Arial" pitchFamily="34" charset="0"/>
                <a:ea typeface="+mn-ea"/>
                <a:cs typeface="Arial" pitchFamily="34" charset="0"/>
              </a:rPr>
              <a:t>© CGI Group Inc. </a:t>
            </a:r>
          </a:p>
        </p:txBody>
      </p:sp>
      <p:pic>
        <p:nvPicPr>
          <p:cNvPr id="48" name="Picture 8" descr="cover_bg_beet_part1.jpg &lt;IGNORE&gt;"/>
          <p:cNvPicPr>
            <a:picLocks noChangeAspect="1"/>
          </p:cNvPicPr>
          <p:nvPr/>
        </p:nvPicPr>
        <p:blipFill>
          <a:blip r:embed="rId4" cstate="print"/>
          <a:stretch>
            <a:fillRect/>
          </a:stretch>
        </p:blipFill>
        <p:spPr>
          <a:xfrm>
            <a:off x="19" y="3906044"/>
            <a:ext cx="9143961" cy="178592"/>
          </a:xfrm>
          <a:prstGeom prst="rect">
            <a:avLst/>
          </a:prstGeom>
        </p:spPr>
      </p:pic>
    </p:spTree>
    <p:extLst>
      <p:ext uri="{BB962C8B-B14F-4D97-AF65-F5344CB8AC3E}">
        <p14:creationId xmlns:p14="http://schemas.microsoft.com/office/powerpoint/2010/main" val="358293667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image">
    <p:spTree>
      <p:nvGrpSpPr>
        <p:cNvPr id="1" name=""/>
        <p:cNvGrpSpPr/>
        <p:nvPr/>
      </p:nvGrpSpPr>
      <p:grpSpPr>
        <a:xfrm>
          <a:off x="0" y="0"/>
          <a:ext cx="0" cy="0"/>
          <a:chOff x="0" y="0"/>
          <a:chExt cx="0" cy="0"/>
        </a:xfrm>
      </p:grpSpPr>
      <p:pic>
        <p:nvPicPr>
          <p:cNvPr id="14" name="Image 13"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3"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21" name="Picture Placeholder 20"/>
          <p:cNvSpPr>
            <a:spLocks noGrp="1"/>
          </p:cNvSpPr>
          <p:nvPr>
            <p:ph type="pic" sz="quarter" idx="14"/>
          </p:nvPr>
        </p:nvSpPr>
        <p:spPr>
          <a:xfrm>
            <a:off x="4762500" y="1325563"/>
            <a:ext cx="3924300" cy="4835525"/>
          </a:xfrm>
          <a:prstGeom prst="rect">
            <a:avLst/>
          </a:prstGeom>
        </p:spPr>
        <p:txBody>
          <a:bodyPr lIns="0" tIns="0" rIns="0" bIns="0">
            <a:normAutofit/>
          </a:bodyPr>
          <a:lstStyle>
            <a:lvl1pPr>
              <a:spcBef>
                <a:spcPts val="500"/>
              </a:spcBef>
              <a:buNone/>
              <a:defRPr lang="en-GB" sz="20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6" name="Group 15"/>
          <p:cNvGrpSpPr/>
          <p:nvPr/>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58733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ultiple Image">
    <p:spTree>
      <p:nvGrpSpPr>
        <p:cNvPr id="1" name=""/>
        <p:cNvGrpSpPr/>
        <p:nvPr/>
      </p:nvGrpSpPr>
      <p:grpSpPr>
        <a:xfrm>
          <a:off x="0" y="0"/>
          <a:ext cx="0" cy="0"/>
          <a:chOff x="0" y="0"/>
          <a:chExt cx="0" cy="0"/>
        </a:xfrm>
      </p:grpSpPr>
      <p:pic>
        <p:nvPicPr>
          <p:cNvPr id="19" name="Image 18"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20"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21" name="Picture Placeholder 20"/>
          <p:cNvSpPr>
            <a:spLocks noGrp="1"/>
          </p:cNvSpPr>
          <p:nvPr>
            <p:ph type="pic" sz="quarter" idx="14"/>
          </p:nvPr>
        </p:nvSpPr>
        <p:spPr>
          <a:xfrm>
            <a:off x="447676" y="1325563"/>
            <a:ext cx="2580730"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1" name="Picture Placeholder 20"/>
          <p:cNvSpPr>
            <a:spLocks noGrp="1"/>
          </p:cNvSpPr>
          <p:nvPr>
            <p:ph type="pic" sz="quarter" idx="15"/>
          </p:nvPr>
        </p:nvSpPr>
        <p:spPr>
          <a:xfrm>
            <a:off x="3230319" y="1325563"/>
            <a:ext cx="2627284"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2" name="Picture Placeholder 20"/>
          <p:cNvSpPr>
            <a:spLocks noGrp="1"/>
          </p:cNvSpPr>
          <p:nvPr>
            <p:ph type="pic" sz="quarter" idx="16"/>
          </p:nvPr>
        </p:nvSpPr>
        <p:spPr>
          <a:xfrm>
            <a:off x="6059516" y="1325563"/>
            <a:ext cx="2627284"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4"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Content Placeholder 20"/>
          <p:cNvSpPr>
            <a:spLocks noGrp="1"/>
          </p:cNvSpPr>
          <p:nvPr>
            <p:ph sz="quarter" idx="17" hasCustomPrompt="1"/>
          </p:nvPr>
        </p:nvSpPr>
        <p:spPr>
          <a:xfrm>
            <a:off x="447675" y="4614043"/>
            <a:ext cx="2582128"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22" hasCustomPrompt="1"/>
          </p:nvPr>
        </p:nvSpPr>
        <p:spPr>
          <a:xfrm>
            <a:off x="3233168" y="4614042"/>
            <a:ext cx="2621722"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0"/>
          <p:cNvSpPr>
            <a:spLocks noGrp="1"/>
          </p:cNvSpPr>
          <p:nvPr>
            <p:ph sz="quarter" idx="23" hasCustomPrompt="1"/>
          </p:nvPr>
        </p:nvSpPr>
        <p:spPr>
          <a:xfrm>
            <a:off x="6066430" y="4614042"/>
            <a:ext cx="2633070"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5" name="Group 24"/>
          <p:cNvGrpSpPr/>
          <p:nvPr/>
        </p:nvGrpSpPr>
        <p:grpSpPr bwMode="gray">
          <a:xfrm>
            <a:off x="7975371" y="6325019"/>
            <a:ext cx="715649" cy="333534"/>
            <a:chOff x="7527713" y="5505450"/>
            <a:chExt cx="1163308" cy="542169"/>
          </a:xfrm>
        </p:grpSpPr>
        <p:sp>
          <p:nvSpPr>
            <p:cNvPr id="2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393577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pic>
        <p:nvPicPr>
          <p:cNvPr id="14" name="Image 13"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3"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21" name="Picture Placeholder 20"/>
          <p:cNvSpPr>
            <a:spLocks noGrp="1"/>
          </p:cNvSpPr>
          <p:nvPr>
            <p:ph type="pic" sz="quarter" idx="14"/>
          </p:nvPr>
        </p:nvSpPr>
        <p:spPr>
          <a:xfrm>
            <a:off x="447675" y="1325563"/>
            <a:ext cx="8251825" cy="3460759"/>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hasCustomPrompt="1"/>
          </p:nvPr>
        </p:nvSpPr>
        <p:spPr>
          <a:xfrm>
            <a:off x="447674" y="5016525"/>
            <a:ext cx="8251825" cy="11366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endParaRPr lang="en-US" dirty="0"/>
          </a:p>
        </p:txBody>
      </p:sp>
      <p:grpSp>
        <p:nvGrpSpPr>
          <p:cNvPr id="16" name="Group 15"/>
          <p:cNvGrpSpPr/>
          <p:nvPr/>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993768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small graphic ">
    <p:spTree>
      <p:nvGrpSpPr>
        <p:cNvPr id="1" name=""/>
        <p:cNvGrpSpPr/>
        <p:nvPr/>
      </p:nvGrpSpPr>
      <p:grpSpPr>
        <a:xfrm>
          <a:off x="0" y="0"/>
          <a:ext cx="0" cy="0"/>
          <a:chOff x="0" y="0"/>
          <a:chExt cx="0" cy="0"/>
        </a:xfrm>
      </p:grpSpPr>
      <p:pic>
        <p:nvPicPr>
          <p:cNvPr id="13" name="Image 12"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4" name="Content Placeholder 20"/>
          <p:cNvSpPr>
            <a:spLocks noGrp="1"/>
          </p:cNvSpPr>
          <p:nvPr>
            <p:ph sz="quarter" idx="17"/>
          </p:nvPr>
        </p:nvSpPr>
        <p:spPr>
          <a:xfrm>
            <a:off x="449263" y="1266825"/>
            <a:ext cx="626110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9"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Picture Placeholder 11"/>
          <p:cNvSpPr>
            <a:spLocks noGrp="1"/>
          </p:cNvSpPr>
          <p:nvPr>
            <p:ph type="pic" sz="quarter" idx="23" hasCustomPrompt="1"/>
          </p:nvPr>
        </p:nvSpPr>
        <p:spPr>
          <a:xfrm>
            <a:off x="6854825" y="1325563"/>
            <a:ext cx="1844675" cy="4827587"/>
          </a:xfrm>
          <a:prstGeom prst="rect">
            <a:avLst/>
          </a:prstGeom>
        </p:spPr>
        <p:txBody>
          <a:bodyPr lIns="0" tIns="0" rIns="0" bIns="0"/>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dirty="0" smtClean="0"/>
              <a:t>Text</a:t>
            </a:r>
            <a:endParaRPr lang="en-US" dirty="0"/>
          </a:p>
        </p:txBody>
      </p:sp>
      <p:grpSp>
        <p:nvGrpSpPr>
          <p:cNvPr id="16" name="Group 15"/>
          <p:cNvGrpSpPr/>
          <p:nvPr/>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11150599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icture">
    <p:spTree>
      <p:nvGrpSpPr>
        <p:cNvPr id="1" name=""/>
        <p:cNvGrpSpPr/>
        <p:nvPr/>
      </p:nvGrpSpPr>
      <p:grpSpPr>
        <a:xfrm>
          <a:off x="0" y="0"/>
          <a:ext cx="0" cy="0"/>
          <a:chOff x="0" y="0"/>
          <a:chExt cx="0" cy="0"/>
        </a:xfrm>
      </p:grpSpPr>
      <p:pic>
        <p:nvPicPr>
          <p:cNvPr id="17" name="Image 16"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6"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Content Placeholder 20"/>
          <p:cNvSpPr>
            <a:spLocks noGrp="1"/>
          </p:cNvSpPr>
          <p:nvPr>
            <p:ph sz="quarter" idx="17"/>
          </p:nvPr>
        </p:nvSpPr>
        <p:spPr>
          <a:xfrm>
            <a:off x="449264" y="2322786"/>
            <a:ext cx="395605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0"/>
          <p:cNvSpPr>
            <a:spLocks noGrp="1"/>
          </p:cNvSpPr>
          <p:nvPr>
            <p:ph sz="quarter" idx="23"/>
          </p:nvPr>
        </p:nvSpPr>
        <p:spPr>
          <a:xfrm>
            <a:off x="4741416" y="2322786"/>
            <a:ext cx="395605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0"/>
          <p:cNvSpPr>
            <a:spLocks noGrp="1"/>
          </p:cNvSpPr>
          <p:nvPr>
            <p:ph sz="quarter" idx="24"/>
          </p:nvPr>
        </p:nvSpPr>
        <p:spPr>
          <a:xfrm>
            <a:off x="447674" y="1266825"/>
            <a:ext cx="8251825"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p:txBody>
      </p:sp>
      <p:grpSp>
        <p:nvGrpSpPr>
          <p:cNvPr id="19" name="Group 18"/>
          <p:cNvGrpSpPr/>
          <p:nvPr/>
        </p:nvGrpSpPr>
        <p:grpSpPr bwMode="gray">
          <a:xfrm>
            <a:off x="7975371" y="6325019"/>
            <a:ext cx="71564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383437359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12" name="Image 11"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9" name="Content Placeholder 2"/>
          <p:cNvSpPr>
            <a:spLocks noGrp="1"/>
          </p:cNvSpPr>
          <p:nvPr>
            <p:ph idx="1" hasCustomPrompt="1"/>
          </p:nvPr>
        </p:nvSpPr>
        <p:spPr>
          <a:xfrm>
            <a:off x="447675" y="1266825"/>
            <a:ext cx="8239125" cy="330332"/>
          </a:xfrm>
          <a:prstGeom prst="rect">
            <a:avLst/>
          </a:prstGeom>
        </p:spPr>
        <p:txBody>
          <a:bodyPr lIns="0" tIns="0" rIns="0" bIns="0">
            <a:norm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smtClean="0"/>
              <a:t>Click to enter text</a:t>
            </a:r>
            <a:endParaRPr lang="en-US" noProof="0" dirty="0" smtClean="0"/>
          </a:p>
        </p:txBody>
      </p:sp>
      <p:sp>
        <p:nvSpPr>
          <p:cNvPr id="21" name="Picture Placeholder 20"/>
          <p:cNvSpPr>
            <a:spLocks noGrp="1"/>
          </p:cNvSpPr>
          <p:nvPr>
            <p:ph type="pic" sz="quarter" idx="14"/>
          </p:nvPr>
        </p:nvSpPr>
        <p:spPr>
          <a:xfrm>
            <a:off x="447675" y="1744717"/>
            <a:ext cx="8251825" cy="4408433"/>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14" name="Group 13"/>
          <p:cNvGrpSpPr/>
          <p:nvPr/>
        </p:nvGrpSpPr>
        <p:grpSpPr bwMode="gray">
          <a:xfrm>
            <a:off x="7975371" y="6325019"/>
            <a:ext cx="715649" cy="333534"/>
            <a:chOff x="7527713" y="5505450"/>
            <a:chExt cx="1163308" cy="542169"/>
          </a:xfrm>
        </p:grpSpPr>
        <p:sp>
          <p:nvSpPr>
            <p:cNvPr id="1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035284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ation page">
    <p:spTree>
      <p:nvGrpSpPr>
        <p:cNvPr id="1" name=""/>
        <p:cNvGrpSpPr/>
        <p:nvPr/>
      </p:nvGrpSpPr>
      <p:grpSpPr>
        <a:xfrm>
          <a:off x="0" y="0"/>
          <a:ext cx="0" cy="0"/>
          <a:chOff x="0" y="0"/>
          <a:chExt cx="0" cy="0"/>
        </a:xfrm>
      </p:grpSpPr>
      <p:pic>
        <p:nvPicPr>
          <p:cNvPr id="38" name="Picture 40" descr="&lt;IGNORE&gt;&#10;"/>
          <p:cNvPicPr>
            <a:picLocks noChangeAspect="1"/>
          </p:cNvPicPr>
          <p:nvPr/>
        </p:nvPicPr>
        <p:blipFill>
          <a:blip r:embed="rId2" cstate="print"/>
          <a:stretch>
            <a:fillRect/>
          </a:stretch>
        </p:blipFill>
        <p:spPr>
          <a:xfrm>
            <a:off x="0" y="0"/>
            <a:ext cx="9144000" cy="6858000"/>
          </a:xfrm>
          <a:prstGeom prst="rect">
            <a:avLst/>
          </a:prstGeom>
        </p:spPr>
      </p:pic>
      <p:grpSp>
        <p:nvGrpSpPr>
          <p:cNvPr id="6" name="Group 5"/>
          <p:cNvGrpSpPr/>
          <p:nvPr/>
        </p:nvGrpSpPr>
        <p:grpSpPr bwMode="gray">
          <a:xfrm>
            <a:off x="6901056" y="5829386"/>
            <a:ext cx="1894407" cy="855073"/>
            <a:chOff x="1028700" y="1828800"/>
            <a:chExt cx="7083426" cy="3197226"/>
          </a:xfrm>
        </p:grpSpPr>
        <p:sp>
          <p:nvSpPr>
            <p:cNvPr id="7"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8"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9"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2"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3"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6"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p:nvPr>
        </p:nvSpPr>
        <p:spPr>
          <a:xfrm>
            <a:off x="447675" y="1266825"/>
            <a:ext cx="6262688" cy="1730375"/>
          </a:xfrm>
        </p:spPr>
        <p:txBody>
          <a:bodyPr wrap="square" lIns="0" tIns="0" rIns="0" bIns="0">
            <a:normAutofit/>
          </a:bodyPr>
          <a:lstStyle>
            <a:lvl1pPr algn="l">
              <a:defRPr sz="3000" baseline="0">
                <a:solidFill>
                  <a:schemeClr val="tx2"/>
                </a:solidFill>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75321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page for sales presentations">
    <p:spTree>
      <p:nvGrpSpPr>
        <p:cNvPr id="1" name=""/>
        <p:cNvGrpSpPr/>
        <p:nvPr/>
      </p:nvGrpSpPr>
      <p:grpSpPr>
        <a:xfrm>
          <a:off x="0" y="0"/>
          <a:ext cx="0" cy="0"/>
          <a:chOff x="0" y="0"/>
          <a:chExt cx="0" cy="0"/>
        </a:xfrm>
      </p:grpSpPr>
      <p:pic>
        <p:nvPicPr>
          <p:cNvPr id="37" name="Picture 40" descr="&lt;IGNORE&gt;&#10;"/>
          <p:cNvPicPr>
            <a:picLocks noChangeAspect="1"/>
          </p:cNvPicPr>
          <p:nvPr/>
        </p:nvPicPr>
        <p:blipFill>
          <a:blip r:embed="rId2" cstate="print"/>
          <a:stretch>
            <a:fillRect/>
          </a:stretch>
        </p:blipFill>
        <p:spPr>
          <a:xfrm>
            <a:off x="0" y="0"/>
            <a:ext cx="9144000" cy="6858000"/>
          </a:xfrm>
          <a:prstGeom prst="rect">
            <a:avLst/>
          </a:prstGeom>
        </p:spPr>
      </p:pic>
      <p:grpSp>
        <p:nvGrpSpPr>
          <p:cNvPr id="7" name="Group 6"/>
          <p:cNvGrpSpPr/>
          <p:nvPr/>
        </p:nvGrpSpPr>
        <p:grpSpPr bwMode="gray">
          <a:xfrm>
            <a:off x="6901056" y="5829386"/>
            <a:ext cx="1894407" cy="855073"/>
            <a:chOff x="1028700" y="1828800"/>
            <a:chExt cx="7083426" cy="3197226"/>
          </a:xfrm>
        </p:grpSpPr>
        <p:sp>
          <p:nvSpPr>
            <p:cNvPr id="9"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2"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3"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5"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6"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hasCustomPrompt="1"/>
          </p:nvPr>
        </p:nvSpPr>
        <p:spPr>
          <a:xfrm>
            <a:off x="458087" y="1228993"/>
            <a:ext cx="6252276" cy="461665"/>
          </a:xfrm>
        </p:spPr>
        <p:txBody>
          <a:bodyPr wrap="square" lIns="0" tIns="0" rIns="0" bIns="0">
            <a:normAutofit/>
          </a:bodyPr>
          <a:lstStyle>
            <a:lvl1pPr algn="l">
              <a:defRPr sz="3000" baseline="0">
                <a:solidFill>
                  <a:schemeClr val="tx2"/>
                </a:solidFill>
              </a:defRPr>
            </a:lvl1pPr>
          </a:lstStyle>
          <a:p>
            <a:r>
              <a:rPr lang="en-US" noProof="0" smtClean="0"/>
              <a:t>Thank you</a:t>
            </a:r>
            <a:endParaRPr lang="en-US" noProof="0" dirty="0"/>
          </a:p>
        </p:txBody>
      </p:sp>
      <p:sp>
        <p:nvSpPr>
          <p:cNvPr id="5" name="Subtitle 2"/>
          <p:cNvSpPr>
            <a:spLocks noGrp="1"/>
          </p:cNvSpPr>
          <p:nvPr>
            <p:ph type="subTitle" idx="1"/>
          </p:nvPr>
        </p:nvSpPr>
        <p:spPr>
          <a:xfrm>
            <a:off x="447675" y="2063327"/>
            <a:ext cx="6262688" cy="702365"/>
          </a:xfrm>
          <a:prstGeom prst="rect">
            <a:avLst/>
          </a:prstGeom>
        </p:spPr>
        <p:txBody>
          <a:bodyPr lIns="0" tIns="0" rIns="0" bIns="0" anchor="t" anchorCtr="0">
            <a:norm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Tree>
    <p:extLst>
      <p:ext uri="{BB962C8B-B14F-4D97-AF65-F5344CB8AC3E}">
        <p14:creationId xmlns:p14="http://schemas.microsoft.com/office/powerpoint/2010/main" val="736902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9" name="Image 8"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6"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11" name="Group 10"/>
          <p:cNvGrpSpPr/>
          <p:nvPr/>
        </p:nvGrpSpPr>
        <p:grpSpPr bwMode="gray">
          <a:xfrm>
            <a:off x="7975371" y="6325019"/>
            <a:ext cx="715649" cy="333534"/>
            <a:chOff x="7527713" y="5505450"/>
            <a:chExt cx="1163308" cy="542169"/>
          </a:xfrm>
        </p:grpSpPr>
        <p:sp>
          <p:nvSpPr>
            <p:cNvPr id="12"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3"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204498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pic>
        <p:nvPicPr>
          <p:cNvPr id="46" name="Image 22" descr="cover-Beet.jpg &lt;IGNORE&gt;"/>
          <p:cNvPicPr>
            <a:picLocks noChangeAspect="1"/>
          </p:cNvPicPr>
          <p:nvPr/>
        </p:nvPicPr>
        <p:blipFill>
          <a:blip r:embed="rId2" cstate="print"/>
          <a:stretch>
            <a:fillRect/>
          </a:stretch>
        </p:blipFill>
        <p:spPr>
          <a:xfrm>
            <a:off x="1" y="0"/>
            <a:ext cx="9143998" cy="4071937"/>
          </a:xfrm>
          <a:prstGeom prst="rect">
            <a:avLst/>
          </a:prstGeom>
        </p:spPr>
      </p:pic>
      <p:pic>
        <p:nvPicPr>
          <p:cNvPr id="51" name="Picture 6" descr="cover_bg_beet_part2.jpg &lt;IGNORE&gt;"/>
          <p:cNvPicPr>
            <a:picLocks/>
          </p:cNvPicPr>
          <p:nvPr/>
        </p:nvPicPr>
        <p:blipFill>
          <a:blip r:embed="rId3" cstate="print"/>
          <a:stretch>
            <a:fillRect/>
          </a:stretch>
        </p:blipFill>
        <p:spPr>
          <a:xfrm>
            <a:off x="0" y="4069080"/>
            <a:ext cx="9144000" cy="1527048"/>
          </a:xfrm>
          <a:prstGeom prst="rect">
            <a:avLst/>
          </a:prstGeom>
        </p:spPr>
      </p:pic>
      <p:grpSp>
        <p:nvGrpSpPr>
          <p:cNvPr id="11" name="Group 10"/>
          <p:cNvGrpSpPr/>
          <p:nvPr/>
        </p:nvGrpSpPr>
        <p:grpSpPr bwMode="gray">
          <a:xfrm>
            <a:off x="6901056" y="5829386"/>
            <a:ext cx="1894407" cy="855073"/>
            <a:chOff x="1028700" y="1828800"/>
            <a:chExt cx="7083426" cy="3197226"/>
          </a:xfrm>
        </p:grpSpPr>
        <p:sp>
          <p:nvSpPr>
            <p:cNvPr id="12"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normAutofit/>
            </a:bodyPr>
            <a:lstStyle/>
            <a:p>
              <a:endParaRPr lang="en-US" dirty="0">
                <a:solidFill>
                  <a:srgbClr val="363534"/>
                </a:solidFill>
              </a:endParaRPr>
            </a:p>
          </p:txBody>
        </p:sp>
        <p:sp>
          <p:nvSpPr>
            <p:cNvPr id="13"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normAutofit/>
            </a:bodyPr>
            <a:lstStyle/>
            <a:p>
              <a:endParaRPr lang="en-US" dirty="0">
                <a:solidFill>
                  <a:srgbClr val="363534"/>
                </a:solidFill>
              </a:endParaRPr>
            </a:p>
          </p:txBody>
        </p:sp>
        <p:sp>
          <p:nvSpPr>
            <p:cNvPr id="18"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normAutofit/>
            </a:bodyPr>
            <a:lstStyle/>
            <a:p>
              <a:endParaRPr lang="en-US" dirty="0">
                <a:solidFill>
                  <a:srgbClr val="363534"/>
                </a:solidFill>
              </a:endParaRPr>
            </a:p>
          </p:txBody>
        </p:sp>
        <p:sp>
          <p:nvSpPr>
            <p:cNvPr id="19"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1"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3"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4"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6"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7"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8"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29"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0"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1"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2"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3"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4"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5"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6"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7"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8"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39"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40"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41"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42"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43"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44"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sp>
          <p:nvSpPr>
            <p:cNvPr id="45"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363534"/>
                </a:solidFill>
              </a:endParaRPr>
            </a:p>
          </p:txBody>
        </p:sp>
      </p:grpSp>
      <p:sp>
        <p:nvSpPr>
          <p:cNvPr id="2" name="Title 1"/>
          <p:cNvSpPr>
            <a:spLocks noGrp="1"/>
          </p:cNvSpPr>
          <p:nvPr>
            <p:ph type="ctrTitle" hasCustomPrompt="1"/>
          </p:nvPr>
        </p:nvSpPr>
        <p:spPr bwMode="white">
          <a:xfrm>
            <a:off x="449262" y="4204514"/>
            <a:ext cx="8250237" cy="1244816"/>
          </a:xfrm>
        </p:spPr>
        <p:txBody>
          <a:bodyPr wrap="square" lIns="0" tIns="0" rIns="0" bIns="0" anchor="t" anchorCtr="0">
            <a:normAutofit/>
          </a:bodyPr>
          <a:lstStyle>
            <a:lvl1pPr algn="l">
              <a:defRPr sz="3600" b="0" baseline="0">
                <a:solidFill>
                  <a:srgbClr val="FFFFFF"/>
                </a:solidFill>
              </a:defRPr>
            </a:lvl1pPr>
          </a:lstStyle>
          <a:p>
            <a:r>
              <a:rPr lang="en-US" noProof="0" smtClean="0"/>
              <a:t>Click to edit Master </a:t>
            </a:r>
            <a:br>
              <a:rPr lang="en-US" noProof="0" smtClean="0"/>
            </a:br>
            <a:r>
              <a:rPr lang="en-US" noProof="0" smtClean="0"/>
              <a:t>title style</a:t>
            </a:r>
            <a:endParaRPr lang="en-US" noProof="0" dirty="0"/>
          </a:p>
        </p:txBody>
      </p:sp>
      <p:sp>
        <p:nvSpPr>
          <p:cNvPr id="3" name="Subtitle 2"/>
          <p:cNvSpPr>
            <a:spLocks noGrp="1"/>
          </p:cNvSpPr>
          <p:nvPr>
            <p:ph type="subTitle" idx="1"/>
          </p:nvPr>
        </p:nvSpPr>
        <p:spPr>
          <a:xfrm>
            <a:off x="447675" y="5721349"/>
            <a:ext cx="5881407" cy="679451"/>
          </a:xfrm>
          <a:prstGeom prst="rect">
            <a:avLst/>
          </a:prstGeom>
        </p:spPr>
        <p:txBody>
          <a:bodyPr lIns="0" tIns="0" rIns="0" bIns="0" anchor="t" anchorCtr="0">
            <a:normAutofit/>
          </a:bodyPr>
          <a:lstStyle>
            <a:lvl1pPr marL="0" indent="0" algn="l">
              <a:spcBef>
                <a:spcPts val="0"/>
              </a:spcBef>
              <a:buNone/>
              <a:defRPr lang="en-GB" sz="1400" kern="1200" noProof="0" dirty="0">
                <a:solidFill>
                  <a:srgbClr val="666666"/>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20" name="TextBox 19"/>
          <p:cNvSpPr txBox="1"/>
          <p:nvPr/>
        </p:nvSpPr>
        <p:spPr bwMode="auto">
          <a:xfrm>
            <a:off x="449263" y="6515640"/>
            <a:ext cx="2272672" cy="342360"/>
          </a:xfrm>
          <a:prstGeom prst="rect">
            <a:avLst/>
          </a:prstGeom>
          <a:noFill/>
          <a:ln w="3175" algn="ctr">
            <a:noFill/>
            <a:miter lim="800000"/>
            <a:headEnd/>
            <a:tailEnd/>
          </a:ln>
          <a:effectLst/>
        </p:spPr>
        <p:txBody>
          <a:bodyPr vert="horz" wrap="square" lIns="0" tIns="0" rIns="0" bIns="0" rtlCol="0" anchor="t" anchorCtr="0">
            <a:normAutofit/>
          </a:bodyPr>
          <a:lstStyle/>
          <a:p>
            <a:pPr eaLnBrk="1" fontAlgn="auto" hangingPunct="1">
              <a:spcBef>
                <a:spcPts val="0"/>
              </a:spcBef>
              <a:spcAft>
                <a:spcPts val="0"/>
              </a:spcAft>
              <a:defRPr/>
            </a:pPr>
            <a:r>
              <a:rPr lang="en-US" sz="1100" dirty="0" smtClean="0">
                <a:solidFill>
                  <a:srgbClr val="666666"/>
                </a:solidFill>
              </a:rPr>
              <a:t>© CGI Group Inc. </a:t>
            </a:r>
          </a:p>
        </p:txBody>
      </p:sp>
      <p:pic>
        <p:nvPicPr>
          <p:cNvPr id="48" name="Picture 8" descr="cover_bg_beet_part1.jpg &lt;IGNORE&gt;"/>
          <p:cNvPicPr>
            <a:picLocks noChangeAspect="1"/>
          </p:cNvPicPr>
          <p:nvPr/>
        </p:nvPicPr>
        <p:blipFill>
          <a:blip r:embed="rId4" cstate="print"/>
          <a:stretch>
            <a:fillRect/>
          </a:stretch>
        </p:blipFill>
        <p:spPr>
          <a:xfrm>
            <a:off x="19" y="3906044"/>
            <a:ext cx="9143961" cy="178592"/>
          </a:xfrm>
          <a:prstGeom prst="rect">
            <a:avLst/>
          </a:prstGeom>
        </p:spPr>
      </p:pic>
    </p:spTree>
    <p:extLst>
      <p:ext uri="{BB962C8B-B14F-4D97-AF65-F5344CB8AC3E}">
        <p14:creationId xmlns:p14="http://schemas.microsoft.com/office/powerpoint/2010/main" val="3895958833"/>
      </p:ext>
    </p:extLst>
  </p:cSld>
  <p:clrMapOvr>
    <a:masterClrMapping/>
  </p:clrMapOvr>
  <p:transition>
    <p:fade/>
  </p:transition>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1" name="Image 10"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23"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21" name="Content Placeholder 20"/>
          <p:cNvSpPr>
            <a:spLocks noGrp="1"/>
          </p:cNvSpPr>
          <p:nvPr>
            <p:ph sz="quarter" idx="17"/>
          </p:nvPr>
        </p:nvSpPr>
        <p:spPr>
          <a:xfrm>
            <a:off x="449263" y="1263408"/>
            <a:ext cx="8250237"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p:nvGrpSpPr>
        <p:grpSpPr bwMode="gray">
          <a:xfrm>
            <a:off x="7975371" y="6325019"/>
            <a:ext cx="71564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79388412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1" name="Image 10"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23"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21" name="Content Placeholder 20"/>
          <p:cNvSpPr>
            <a:spLocks noGrp="1"/>
          </p:cNvSpPr>
          <p:nvPr>
            <p:ph sz="quarter" idx="17"/>
          </p:nvPr>
        </p:nvSpPr>
        <p:spPr>
          <a:xfrm>
            <a:off x="449263" y="1263408"/>
            <a:ext cx="8250237"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grpSp>
        <p:nvGrpSpPr>
          <p:cNvPr id="38" name="Group 37"/>
          <p:cNvGrpSpPr/>
          <p:nvPr/>
        </p:nvGrpSpPr>
        <p:grpSpPr bwMode="gray">
          <a:xfrm>
            <a:off x="7975371" y="6325019"/>
            <a:ext cx="71564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2099050203"/>
      </p:ext>
    </p:extLst>
  </p:cSld>
  <p:clrMapOvr>
    <a:masterClrMapping/>
  </p:clrMapOvr>
  <p:timing>
    <p:tnLst>
      <p:par>
        <p:cTn id="1" dur="indefinite" restart="never" nodeType="tmRoot"/>
      </p:par>
    </p:tnLst>
  </p:timing>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two">
    <p:spTree>
      <p:nvGrpSpPr>
        <p:cNvPr id="1" name=""/>
        <p:cNvGrpSpPr/>
        <p:nvPr/>
      </p:nvGrpSpPr>
      <p:grpSpPr>
        <a:xfrm>
          <a:off x="0" y="0"/>
          <a:ext cx="0" cy="0"/>
          <a:chOff x="0" y="0"/>
          <a:chExt cx="0" cy="0"/>
        </a:xfrm>
      </p:grpSpPr>
      <p:pic>
        <p:nvPicPr>
          <p:cNvPr id="16" name="Image 15"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4"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0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0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0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0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4741416" y="1266825"/>
            <a:ext cx="395605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317829666"/>
      </p:ext>
    </p:extLst>
  </p:cSld>
  <p:clrMapOvr>
    <a:masterClrMapping/>
  </p:clrMapOvr>
  <p:timing>
    <p:tnLst>
      <p:par>
        <p:cTn id="1" dur="indefinite" restart="never" nodeType="tmRoot"/>
      </p:par>
    </p:tnLst>
  </p:timing>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11" name="Image 10"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8"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0"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grpSp>
        <p:nvGrpSpPr>
          <p:cNvPr id="13" name="Group 12"/>
          <p:cNvGrpSpPr/>
          <p:nvPr/>
        </p:nvGrpSpPr>
        <p:grpSpPr bwMode="gray">
          <a:xfrm>
            <a:off x="7975371" y="6325019"/>
            <a:ext cx="715649" cy="333534"/>
            <a:chOff x="7527713" y="5505450"/>
            <a:chExt cx="1163308" cy="542169"/>
          </a:xfrm>
        </p:grpSpPr>
        <p:sp>
          <p:nvSpPr>
            <p:cNvPr id="14"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5"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6"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634989351"/>
      </p:ext>
    </p:extLst>
  </p:cSld>
  <p:clrMapOvr>
    <a:masterClrMapping/>
  </p:clrMapOvr>
  <p:timing>
    <p:tnLst>
      <p:par>
        <p:cTn id="1" dur="indefinite" restart="never" nodeType="tmRoot"/>
      </p:par>
    </p:tnLst>
  </p:timing>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High Content slide">
    <p:spTree>
      <p:nvGrpSpPr>
        <p:cNvPr id="1" name=""/>
        <p:cNvGrpSpPr/>
        <p:nvPr/>
      </p:nvGrpSpPr>
      <p:grpSpPr>
        <a:xfrm>
          <a:off x="0" y="0"/>
          <a:ext cx="0" cy="0"/>
          <a:chOff x="0" y="0"/>
          <a:chExt cx="0" cy="0"/>
        </a:xfrm>
      </p:grpSpPr>
      <p:pic>
        <p:nvPicPr>
          <p:cNvPr id="12" name="Image 11"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1"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9"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4" name="Content Placeholder 20"/>
          <p:cNvSpPr>
            <a:spLocks noGrp="1"/>
          </p:cNvSpPr>
          <p:nvPr>
            <p:ph sz="quarter" idx="17"/>
          </p:nvPr>
        </p:nvSpPr>
        <p:spPr>
          <a:xfrm>
            <a:off x="449263" y="1289829"/>
            <a:ext cx="8250237"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5" name="Group 14"/>
          <p:cNvGrpSpPr/>
          <p:nvPr/>
        </p:nvGrpSpPr>
        <p:grpSpPr bwMode="gray">
          <a:xfrm>
            <a:off x="7975371" y="6325019"/>
            <a:ext cx="715649" cy="333534"/>
            <a:chOff x="7527713" y="5505450"/>
            <a:chExt cx="1163308" cy="542169"/>
          </a:xfrm>
        </p:grpSpPr>
        <p:sp>
          <p:nvSpPr>
            <p:cNvPr id="1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683493591"/>
      </p:ext>
    </p:extLst>
  </p:cSld>
  <p:clrMapOvr>
    <a:masterClrMapping/>
  </p:clrMapOvr>
  <p:timing>
    <p:tnLst>
      <p:par>
        <p:cTn id="1" dur="indefinite" restart="never" nodeType="tmRoot"/>
      </p:par>
    </p:tnLst>
  </p:timing>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two - High Content slide">
    <p:spTree>
      <p:nvGrpSpPr>
        <p:cNvPr id="1" name=""/>
        <p:cNvGrpSpPr/>
        <p:nvPr/>
      </p:nvGrpSpPr>
      <p:grpSpPr>
        <a:xfrm>
          <a:off x="0" y="0"/>
          <a:ext cx="0" cy="0"/>
          <a:chOff x="0" y="0"/>
          <a:chExt cx="0" cy="0"/>
        </a:xfrm>
      </p:grpSpPr>
      <p:pic>
        <p:nvPicPr>
          <p:cNvPr id="13" name="Image 12"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15" name="Content Placeholder 20"/>
          <p:cNvSpPr>
            <a:spLocks noGrp="1"/>
          </p:cNvSpPr>
          <p:nvPr>
            <p:ph sz="quarter" idx="17"/>
          </p:nvPr>
        </p:nvSpPr>
        <p:spPr>
          <a:xfrm>
            <a:off x="449264" y="1289829"/>
            <a:ext cx="3956049"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18"/>
          </p:nvPr>
        </p:nvSpPr>
        <p:spPr>
          <a:xfrm>
            <a:off x="4754116" y="1289829"/>
            <a:ext cx="3945384"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1789720791"/>
      </p:ext>
    </p:extLst>
  </p:cSld>
  <p:clrMapOvr>
    <a:masterClrMapping/>
  </p:clrMapOvr>
  <p:timing>
    <p:tnLst>
      <p:par>
        <p:cTn id="1" dur="indefinite" restart="never" nodeType="tmRoot"/>
      </p:par>
    </p:tnLst>
  </p:timing>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genda Page">
    <p:spTree>
      <p:nvGrpSpPr>
        <p:cNvPr id="1" name=""/>
        <p:cNvGrpSpPr/>
        <p:nvPr/>
      </p:nvGrpSpPr>
      <p:grpSpPr>
        <a:xfrm>
          <a:off x="0" y="0"/>
          <a:ext cx="0" cy="0"/>
          <a:chOff x="0" y="0"/>
          <a:chExt cx="0" cy="0"/>
        </a:xfrm>
      </p:grpSpPr>
      <p:pic>
        <p:nvPicPr>
          <p:cNvPr id="14" name="Image 13"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4741416"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2829860795"/>
      </p:ext>
    </p:extLst>
  </p:cSld>
  <p:clrMapOvr>
    <a:masterClrMapping/>
  </p:clrMapOvr>
  <p:timing>
    <p:tnLst>
      <p:par>
        <p:cTn id="1" dur="indefinite" restart="never" nodeType="tmRoot"/>
      </p:par>
    </p:tnLst>
  </p:timing>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9" name="Image 15" descr="section.jpg"/>
          <p:cNvPicPr>
            <a:picLocks noChangeAspect="1"/>
          </p:cNvPicPr>
          <p:nvPr/>
        </p:nvPicPr>
        <p:blipFill>
          <a:blip r:embed="rId2" cstate="print"/>
          <a:stretch>
            <a:fillRect/>
          </a:stretch>
        </p:blipFill>
        <p:spPr>
          <a:xfrm>
            <a:off x="0" y="2286000"/>
            <a:ext cx="9144000" cy="2286000"/>
          </a:xfrm>
          <a:prstGeom prst="rect">
            <a:avLst/>
          </a:prstGeom>
        </p:spPr>
      </p:pic>
      <p:pic>
        <p:nvPicPr>
          <p:cNvPr id="41" name="Picture 40" descr="&lt;IGNORE&gt;&#10;"/>
          <p:cNvPicPr>
            <a:picLocks noChangeAspect="1"/>
          </p:cNvPicPr>
          <p:nvPr/>
        </p:nvPicPr>
        <p:blipFill>
          <a:blip r:embed="rId3" cstate="print"/>
          <a:stretch>
            <a:fillRect/>
          </a:stretch>
        </p:blipFill>
        <p:spPr>
          <a:xfrm>
            <a:off x="0" y="0"/>
            <a:ext cx="9144000" cy="6858000"/>
          </a:xfrm>
          <a:prstGeom prst="rect">
            <a:avLst/>
          </a:prstGeom>
        </p:spPr>
      </p:pic>
      <p:grpSp>
        <p:nvGrpSpPr>
          <p:cNvPr id="7" name="Group 6"/>
          <p:cNvGrpSpPr/>
          <p:nvPr/>
        </p:nvGrpSpPr>
        <p:grpSpPr bwMode="gray">
          <a:xfrm>
            <a:off x="6901056" y="5829386"/>
            <a:ext cx="1894407" cy="855073"/>
            <a:chOff x="1028700" y="1828800"/>
            <a:chExt cx="7083426" cy="3197226"/>
          </a:xfrm>
        </p:grpSpPr>
        <p:sp>
          <p:nvSpPr>
            <p:cNvPr id="8"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9"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0"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1"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2"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4"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1"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2"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3"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4"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5"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6"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7"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8"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9"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0"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1"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2"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3"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4"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5"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6"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7"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8"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
        <p:nvSpPr>
          <p:cNvPr id="2" name="Title 1"/>
          <p:cNvSpPr>
            <a:spLocks noGrp="1"/>
          </p:cNvSpPr>
          <p:nvPr>
            <p:ph type="ctrTitle"/>
          </p:nvPr>
        </p:nvSpPr>
        <p:spPr>
          <a:xfrm>
            <a:off x="447674" y="253048"/>
            <a:ext cx="8251825" cy="605254"/>
          </a:xfrm>
        </p:spPr>
        <p:txBody>
          <a:bodyPr wrap="square" lIns="0" tIns="0" rIns="0" bIns="0">
            <a:noAutofit/>
          </a:bodyPr>
          <a:lstStyle>
            <a:lvl1pPr algn="l">
              <a:defRPr sz="3900" baseline="0">
                <a:solidFill>
                  <a:schemeClr val="tx2"/>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a:xfrm>
            <a:off x="447675" y="855981"/>
            <a:ext cx="8251825" cy="629920"/>
          </a:xfrm>
          <a:prstGeom prst="rect">
            <a:avLst/>
          </a:prstGeom>
        </p:spPr>
        <p:txBody>
          <a:bodyPr lIns="0" tIns="0" rIns="0" bIns="0" anchor="t" anchorCtr="0">
            <a:noAutofit/>
          </a:bodyPr>
          <a:lstStyle>
            <a:lvl1pPr marL="0" indent="0" algn="l">
              <a:buNone/>
              <a:defRPr sz="39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Tree>
    <p:extLst>
      <p:ext uri="{BB962C8B-B14F-4D97-AF65-F5344CB8AC3E}">
        <p14:creationId xmlns:p14="http://schemas.microsoft.com/office/powerpoint/2010/main" val="2494972265"/>
      </p:ext>
    </p:extLst>
  </p:cSld>
  <p:clrMapOvr>
    <a:masterClrMapping/>
  </p:clrMapOvr>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pic>
        <p:nvPicPr>
          <p:cNvPr id="43" name="Picture 6" descr="cover_bg_beet_part2.jpg &lt;IGNORE&gt;"/>
          <p:cNvPicPr>
            <a:picLocks/>
          </p:cNvPicPr>
          <p:nvPr/>
        </p:nvPicPr>
        <p:blipFill>
          <a:blip r:embed="rId2" cstate="print"/>
          <a:stretch>
            <a:fillRect/>
          </a:stretch>
        </p:blipFill>
        <p:spPr>
          <a:xfrm>
            <a:off x="0" y="0"/>
            <a:ext cx="9144000" cy="6858000"/>
          </a:xfrm>
          <a:prstGeom prst="rect">
            <a:avLst/>
          </a:prstGeom>
        </p:spPr>
      </p:pic>
      <p:pic>
        <p:nvPicPr>
          <p:cNvPr id="40" name="Image 15" descr="section.jpg &lt;IGNORE&gt;"/>
          <p:cNvPicPr>
            <a:picLocks noChangeAspect="1"/>
          </p:cNvPicPr>
          <p:nvPr/>
        </p:nvPicPr>
        <p:blipFill>
          <a:blip r:embed="rId3" cstate="print"/>
          <a:stretch>
            <a:fillRect/>
          </a:stretch>
        </p:blipFill>
        <p:spPr>
          <a:xfrm>
            <a:off x="0" y="2286000"/>
            <a:ext cx="9144000" cy="2286000"/>
          </a:xfrm>
          <a:prstGeom prst="rect">
            <a:avLst/>
          </a:prstGeom>
        </p:spPr>
      </p:pic>
      <p:pic>
        <p:nvPicPr>
          <p:cNvPr id="42" name="Picture 7" descr="bg_connectors.png &lt;IGNORE&gt;"/>
          <p:cNvPicPr>
            <a:picLocks noChangeAspect="1"/>
          </p:cNvPicPr>
          <p:nvPr/>
        </p:nvPicPr>
        <p:blipFill>
          <a:blip r:embed="rId4" cstate="print"/>
          <a:stretch>
            <a:fillRect/>
          </a:stretch>
        </p:blipFill>
        <p:spPr>
          <a:xfrm>
            <a:off x="0" y="0"/>
            <a:ext cx="9144000" cy="6858000"/>
          </a:xfrm>
          <a:prstGeom prst="rect">
            <a:avLst/>
          </a:prstGeom>
        </p:spPr>
      </p:pic>
      <p:grpSp>
        <p:nvGrpSpPr>
          <p:cNvPr id="11" name="Group 10"/>
          <p:cNvGrpSpPr/>
          <p:nvPr/>
        </p:nvGrpSpPr>
        <p:grpSpPr bwMode="gray">
          <a:xfrm>
            <a:off x="6901056" y="5829386"/>
            <a:ext cx="1894407" cy="855073"/>
            <a:chOff x="1028700" y="1828800"/>
            <a:chExt cx="7083426" cy="3197226"/>
          </a:xfrm>
          <a:solidFill>
            <a:srgbClr val="FFFFFF"/>
          </a:solidFill>
        </p:grpSpPr>
        <p:sp>
          <p:nvSpPr>
            <p:cNvPr id="12"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4"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5" name="Rectangle 7"/>
            <p:cNvSpPr>
              <a:spLocks noChangeArrowheads="1"/>
            </p:cNvSpPr>
            <p:nvPr/>
          </p:nvSpPr>
          <p:spPr bwMode="gray">
            <a:xfrm>
              <a:off x="7304088" y="1870075"/>
              <a:ext cx="417513" cy="19446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6"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7"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1"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2"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3"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4"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5"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6"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7"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8"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9"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0"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1"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2"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3"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4"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5"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6"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7"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8"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9"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
        <p:nvSpPr>
          <p:cNvPr id="2" name="Title 1"/>
          <p:cNvSpPr>
            <a:spLocks noGrp="1"/>
          </p:cNvSpPr>
          <p:nvPr>
            <p:ph type="ctrTitle"/>
          </p:nvPr>
        </p:nvSpPr>
        <p:spPr bwMode="gray">
          <a:xfrm>
            <a:off x="447674" y="253048"/>
            <a:ext cx="8251826" cy="605254"/>
          </a:xfrm>
        </p:spPr>
        <p:txBody>
          <a:bodyPr wrap="square" lIns="0" tIns="0" rIns="0" bIns="0">
            <a:noAutofit/>
          </a:bodyPr>
          <a:lstStyle>
            <a:lvl1pPr algn="l">
              <a:defRPr sz="3900" baseline="0">
                <a:solidFill>
                  <a:srgbClr val="FFFFFF"/>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bwMode="gray">
          <a:xfrm>
            <a:off x="447675" y="855981"/>
            <a:ext cx="8251825" cy="629920"/>
          </a:xfrm>
          <a:prstGeom prst="rect">
            <a:avLst/>
          </a:prstGeom>
        </p:spPr>
        <p:txBody>
          <a:bodyPr lIns="0" tIns="0" rIns="0" bIns="0" anchor="t" anchorCtr="0">
            <a:noAutofit/>
          </a:bodyPr>
          <a:lstStyle>
            <a:lvl1pPr marL="0" indent="0" algn="l">
              <a:buNone/>
              <a:defRPr sz="3900">
                <a:solidFill>
                  <a:srgbClr val="FFFFFF"/>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Tree>
    <p:extLst>
      <p:ext uri="{BB962C8B-B14F-4D97-AF65-F5344CB8AC3E}">
        <p14:creationId xmlns:p14="http://schemas.microsoft.com/office/powerpoint/2010/main" val="3721904327"/>
      </p:ext>
    </p:extLst>
  </p:cSld>
  <p:clrMapOvr>
    <a:masterClrMapping/>
  </p:clrMapOvr>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image">
    <p:spTree>
      <p:nvGrpSpPr>
        <p:cNvPr id="1" name=""/>
        <p:cNvGrpSpPr/>
        <p:nvPr/>
      </p:nvGrpSpPr>
      <p:grpSpPr>
        <a:xfrm>
          <a:off x="0" y="0"/>
          <a:ext cx="0" cy="0"/>
          <a:chOff x="0" y="0"/>
          <a:chExt cx="0" cy="0"/>
        </a:xfrm>
      </p:grpSpPr>
      <p:pic>
        <p:nvPicPr>
          <p:cNvPr id="14" name="Image 13"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3"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21" name="Picture Placeholder 20"/>
          <p:cNvSpPr>
            <a:spLocks noGrp="1"/>
          </p:cNvSpPr>
          <p:nvPr>
            <p:ph type="pic" sz="quarter" idx="14"/>
          </p:nvPr>
        </p:nvSpPr>
        <p:spPr>
          <a:xfrm>
            <a:off x="4762500" y="1325563"/>
            <a:ext cx="3924300" cy="4835525"/>
          </a:xfrm>
          <a:prstGeom prst="rect">
            <a:avLst/>
          </a:prstGeom>
        </p:spPr>
        <p:txBody>
          <a:bodyPr lIns="0" tIns="0" rIns="0" bIns="0">
            <a:normAutofit/>
          </a:bodyPr>
          <a:lstStyle>
            <a:lvl1pPr>
              <a:spcBef>
                <a:spcPts val="500"/>
              </a:spcBef>
              <a:buNone/>
              <a:defRPr lang="en-GB" sz="20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6" name="Group 15"/>
          <p:cNvGrpSpPr/>
          <p:nvPr/>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1841223903"/>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ultiple Image">
    <p:spTree>
      <p:nvGrpSpPr>
        <p:cNvPr id="1" name=""/>
        <p:cNvGrpSpPr/>
        <p:nvPr/>
      </p:nvGrpSpPr>
      <p:grpSpPr>
        <a:xfrm>
          <a:off x="0" y="0"/>
          <a:ext cx="0" cy="0"/>
          <a:chOff x="0" y="0"/>
          <a:chExt cx="0" cy="0"/>
        </a:xfrm>
      </p:grpSpPr>
      <p:pic>
        <p:nvPicPr>
          <p:cNvPr id="19" name="Image 18"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20"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21" name="Picture Placeholder 20"/>
          <p:cNvSpPr>
            <a:spLocks noGrp="1"/>
          </p:cNvSpPr>
          <p:nvPr>
            <p:ph type="pic" sz="quarter" idx="14"/>
          </p:nvPr>
        </p:nvSpPr>
        <p:spPr>
          <a:xfrm>
            <a:off x="447676" y="1325563"/>
            <a:ext cx="2580730"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1" name="Picture Placeholder 20"/>
          <p:cNvSpPr>
            <a:spLocks noGrp="1"/>
          </p:cNvSpPr>
          <p:nvPr>
            <p:ph type="pic" sz="quarter" idx="15"/>
          </p:nvPr>
        </p:nvSpPr>
        <p:spPr>
          <a:xfrm>
            <a:off x="3230319" y="1325563"/>
            <a:ext cx="2627284"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2" name="Picture Placeholder 20"/>
          <p:cNvSpPr>
            <a:spLocks noGrp="1"/>
          </p:cNvSpPr>
          <p:nvPr>
            <p:ph type="pic" sz="quarter" idx="16"/>
          </p:nvPr>
        </p:nvSpPr>
        <p:spPr>
          <a:xfrm>
            <a:off x="6059516" y="1325563"/>
            <a:ext cx="2627284"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4"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Content Placeholder 20"/>
          <p:cNvSpPr>
            <a:spLocks noGrp="1"/>
          </p:cNvSpPr>
          <p:nvPr>
            <p:ph sz="quarter" idx="17" hasCustomPrompt="1"/>
          </p:nvPr>
        </p:nvSpPr>
        <p:spPr>
          <a:xfrm>
            <a:off x="447675" y="4614043"/>
            <a:ext cx="2582128"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22" hasCustomPrompt="1"/>
          </p:nvPr>
        </p:nvSpPr>
        <p:spPr>
          <a:xfrm>
            <a:off x="3233168" y="4614042"/>
            <a:ext cx="2621722"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0"/>
          <p:cNvSpPr>
            <a:spLocks noGrp="1"/>
          </p:cNvSpPr>
          <p:nvPr>
            <p:ph sz="quarter" idx="23" hasCustomPrompt="1"/>
          </p:nvPr>
        </p:nvSpPr>
        <p:spPr>
          <a:xfrm>
            <a:off x="6066430" y="4614042"/>
            <a:ext cx="2633070"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25" name="Group 24"/>
          <p:cNvGrpSpPr/>
          <p:nvPr/>
        </p:nvGrpSpPr>
        <p:grpSpPr bwMode="gray">
          <a:xfrm>
            <a:off x="7975371" y="6325019"/>
            <a:ext cx="715649" cy="333534"/>
            <a:chOff x="7527713" y="5505450"/>
            <a:chExt cx="1163308" cy="542169"/>
          </a:xfrm>
        </p:grpSpPr>
        <p:sp>
          <p:nvSpPr>
            <p:cNvPr id="2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207662386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two">
    <p:spTree>
      <p:nvGrpSpPr>
        <p:cNvPr id="1" name=""/>
        <p:cNvGrpSpPr/>
        <p:nvPr/>
      </p:nvGrpSpPr>
      <p:grpSpPr>
        <a:xfrm>
          <a:off x="0" y="0"/>
          <a:ext cx="0" cy="0"/>
          <a:chOff x="0" y="0"/>
          <a:chExt cx="0" cy="0"/>
        </a:xfrm>
      </p:grpSpPr>
      <p:pic>
        <p:nvPicPr>
          <p:cNvPr id="16" name="Image 15"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4"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0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0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0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0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4741416" y="1266825"/>
            <a:ext cx="395605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53533821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pic>
        <p:nvPicPr>
          <p:cNvPr id="14" name="Image 13"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3"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21" name="Picture Placeholder 20"/>
          <p:cNvSpPr>
            <a:spLocks noGrp="1"/>
          </p:cNvSpPr>
          <p:nvPr>
            <p:ph type="pic" sz="quarter" idx="14"/>
          </p:nvPr>
        </p:nvSpPr>
        <p:spPr>
          <a:xfrm>
            <a:off x="447675" y="1325563"/>
            <a:ext cx="8251825" cy="3460759"/>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hasCustomPrompt="1"/>
          </p:nvPr>
        </p:nvSpPr>
        <p:spPr>
          <a:xfrm>
            <a:off x="447674" y="5016525"/>
            <a:ext cx="8251825" cy="11366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endParaRPr lang="en-US" dirty="0"/>
          </a:p>
        </p:txBody>
      </p:sp>
      <p:grpSp>
        <p:nvGrpSpPr>
          <p:cNvPr id="16" name="Group 15"/>
          <p:cNvGrpSpPr/>
          <p:nvPr/>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110796777"/>
      </p:ext>
    </p:extLst>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side small graphic ">
    <p:spTree>
      <p:nvGrpSpPr>
        <p:cNvPr id="1" name=""/>
        <p:cNvGrpSpPr/>
        <p:nvPr/>
      </p:nvGrpSpPr>
      <p:grpSpPr>
        <a:xfrm>
          <a:off x="0" y="0"/>
          <a:ext cx="0" cy="0"/>
          <a:chOff x="0" y="0"/>
          <a:chExt cx="0" cy="0"/>
        </a:xfrm>
      </p:grpSpPr>
      <p:pic>
        <p:nvPicPr>
          <p:cNvPr id="13" name="Image 12"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4" name="Content Placeholder 20"/>
          <p:cNvSpPr>
            <a:spLocks noGrp="1"/>
          </p:cNvSpPr>
          <p:nvPr>
            <p:ph sz="quarter" idx="17"/>
          </p:nvPr>
        </p:nvSpPr>
        <p:spPr>
          <a:xfrm>
            <a:off x="449263" y="1266825"/>
            <a:ext cx="626110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19"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Picture Placeholder 11"/>
          <p:cNvSpPr>
            <a:spLocks noGrp="1"/>
          </p:cNvSpPr>
          <p:nvPr>
            <p:ph type="pic" sz="quarter" idx="23" hasCustomPrompt="1"/>
          </p:nvPr>
        </p:nvSpPr>
        <p:spPr>
          <a:xfrm>
            <a:off x="6854825" y="1325563"/>
            <a:ext cx="1844675" cy="4827587"/>
          </a:xfrm>
          <a:prstGeom prst="rect">
            <a:avLst/>
          </a:prstGeom>
        </p:spPr>
        <p:txBody>
          <a:bodyPr lIns="0" tIns="0" rIns="0" bIns="0"/>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dirty="0" smtClean="0"/>
              <a:t>Text</a:t>
            </a:r>
            <a:endParaRPr lang="en-US" dirty="0"/>
          </a:p>
        </p:txBody>
      </p:sp>
      <p:grpSp>
        <p:nvGrpSpPr>
          <p:cNvPr id="16" name="Group 15"/>
          <p:cNvGrpSpPr/>
          <p:nvPr/>
        </p:nvGrpSpPr>
        <p:grpSpPr bwMode="gray">
          <a:xfrm>
            <a:off x="7975371" y="6325019"/>
            <a:ext cx="715649" cy="333534"/>
            <a:chOff x="7527713" y="5505450"/>
            <a:chExt cx="1163308" cy="542169"/>
          </a:xfrm>
        </p:grpSpPr>
        <p:sp>
          <p:nvSpPr>
            <p:cNvPr id="1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1431350351"/>
      </p:ext>
    </p:extLst>
  </p:cSld>
  <p:clrMapOvr>
    <a:masterClrMapping/>
  </p:clrMapOvr>
  <p:timing>
    <p:tnLst>
      <p:par>
        <p:cTn id="1" dur="indefinite" restart="never" nodeType="tmRoot"/>
      </p:par>
    </p:tnLst>
  </p:timing>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icture">
    <p:spTree>
      <p:nvGrpSpPr>
        <p:cNvPr id="1" name=""/>
        <p:cNvGrpSpPr/>
        <p:nvPr/>
      </p:nvGrpSpPr>
      <p:grpSpPr>
        <a:xfrm>
          <a:off x="0" y="0"/>
          <a:ext cx="0" cy="0"/>
          <a:chOff x="0" y="0"/>
          <a:chExt cx="0" cy="0"/>
        </a:xfrm>
      </p:grpSpPr>
      <p:pic>
        <p:nvPicPr>
          <p:cNvPr id="17" name="Image 16"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6"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sp>
        <p:nvSpPr>
          <p:cNvPr id="11"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Content Placeholder 20"/>
          <p:cNvSpPr>
            <a:spLocks noGrp="1"/>
          </p:cNvSpPr>
          <p:nvPr>
            <p:ph sz="quarter" idx="17"/>
          </p:nvPr>
        </p:nvSpPr>
        <p:spPr>
          <a:xfrm>
            <a:off x="449264" y="2322786"/>
            <a:ext cx="395605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0"/>
          <p:cNvSpPr>
            <a:spLocks noGrp="1"/>
          </p:cNvSpPr>
          <p:nvPr>
            <p:ph sz="quarter" idx="23"/>
          </p:nvPr>
        </p:nvSpPr>
        <p:spPr>
          <a:xfrm>
            <a:off x="4741416" y="2322786"/>
            <a:ext cx="395605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0"/>
          <p:cNvSpPr>
            <a:spLocks noGrp="1"/>
          </p:cNvSpPr>
          <p:nvPr>
            <p:ph sz="quarter" idx="24"/>
          </p:nvPr>
        </p:nvSpPr>
        <p:spPr>
          <a:xfrm>
            <a:off x="447674" y="1266825"/>
            <a:ext cx="8251825"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p:txBody>
      </p:sp>
      <p:grpSp>
        <p:nvGrpSpPr>
          <p:cNvPr id="19" name="Group 18"/>
          <p:cNvGrpSpPr/>
          <p:nvPr/>
        </p:nvGrpSpPr>
        <p:grpSpPr bwMode="gray">
          <a:xfrm>
            <a:off x="7975371" y="6325019"/>
            <a:ext cx="71564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2895439894"/>
      </p:ext>
    </p:extLst>
  </p:cSld>
  <p:clrMapOvr>
    <a:masterClrMapping/>
  </p:clrMapOvr>
  <p:timing>
    <p:tnLst>
      <p:par>
        <p:cTn id="1" dur="indefinite" restart="never" nodeType="tmRoot"/>
      </p:par>
    </p:tnLst>
  </p:timing>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12" name="Image 11"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9" name="Content Placeholder 2"/>
          <p:cNvSpPr>
            <a:spLocks noGrp="1"/>
          </p:cNvSpPr>
          <p:nvPr>
            <p:ph idx="1" hasCustomPrompt="1"/>
          </p:nvPr>
        </p:nvSpPr>
        <p:spPr>
          <a:xfrm>
            <a:off x="447675" y="1266825"/>
            <a:ext cx="8239125" cy="330332"/>
          </a:xfrm>
          <a:prstGeom prst="rect">
            <a:avLst/>
          </a:prstGeom>
        </p:spPr>
        <p:txBody>
          <a:bodyPr lIns="0" tIns="0" rIns="0" bIns="0">
            <a:norm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smtClean="0"/>
              <a:t>Click to enter text</a:t>
            </a:r>
            <a:endParaRPr lang="en-US" noProof="0" dirty="0" smtClean="0"/>
          </a:p>
        </p:txBody>
      </p:sp>
      <p:sp>
        <p:nvSpPr>
          <p:cNvPr id="21" name="Picture Placeholder 20"/>
          <p:cNvSpPr>
            <a:spLocks noGrp="1"/>
          </p:cNvSpPr>
          <p:nvPr>
            <p:ph type="pic" sz="quarter" idx="14"/>
          </p:nvPr>
        </p:nvSpPr>
        <p:spPr>
          <a:xfrm>
            <a:off x="447675" y="1744717"/>
            <a:ext cx="8251825" cy="4408433"/>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dirty="0" smtClean="0"/>
              <a:t>Click icon to add picture</a:t>
            </a:r>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grpSp>
        <p:nvGrpSpPr>
          <p:cNvPr id="14" name="Group 13"/>
          <p:cNvGrpSpPr/>
          <p:nvPr/>
        </p:nvGrpSpPr>
        <p:grpSpPr bwMode="gray">
          <a:xfrm>
            <a:off x="7975371" y="6325019"/>
            <a:ext cx="715649" cy="333534"/>
            <a:chOff x="7527713" y="5505450"/>
            <a:chExt cx="1163308" cy="542169"/>
          </a:xfrm>
        </p:grpSpPr>
        <p:sp>
          <p:nvSpPr>
            <p:cNvPr id="1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3522377622"/>
      </p:ext>
    </p:extLst>
  </p:cSld>
  <p:clrMapOvr>
    <a:masterClrMapping/>
  </p:clrMapOvr>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ation page">
    <p:spTree>
      <p:nvGrpSpPr>
        <p:cNvPr id="1" name=""/>
        <p:cNvGrpSpPr/>
        <p:nvPr/>
      </p:nvGrpSpPr>
      <p:grpSpPr>
        <a:xfrm>
          <a:off x="0" y="0"/>
          <a:ext cx="0" cy="0"/>
          <a:chOff x="0" y="0"/>
          <a:chExt cx="0" cy="0"/>
        </a:xfrm>
      </p:grpSpPr>
      <p:pic>
        <p:nvPicPr>
          <p:cNvPr id="38" name="Picture 40" descr="&lt;IGNORE&gt;&#10;"/>
          <p:cNvPicPr>
            <a:picLocks noChangeAspect="1"/>
          </p:cNvPicPr>
          <p:nvPr/>
        </p:nvPicPr>
        <p:blipFill>
          <a:blip r:embed="rId2" cstate="print"/>
          <a:stretch>
            <a:fillRect/>
          </a:stretch>
        </p:blipFill>
        <p:spPr>
          <a:xfrm>
            <a:off x="0" y="0"/>
            <a:ext cx="9144000" cy="6858000"/>
          </a:xfrm>
          <a:prstGeom prst="rect">
            <a:avLst/>
          </a:prstGeom>
        </p:spPr>
      </p:pic>
      <p:grpSp>
        <p:nvGrpSpPr>
          <p:cNvPr id="6" name="Group 5"/>
          <p:cNvGrpSpPr/>
          <p:nvPr/>
        </p:nvGrpSpPr>
        <p:grpSpPr bwMode="gray">
          <a:xfrm>
            <a:off x="6901056" y="5829386"/>
            <a:ext cx="1894407" cy="855073"/>
            <a:chOff x="1028700" y="1828800"/>
            <a:chExt cx="7083426" cy="3197226"/>
          </a:xfrm>
        </p:grpSpPr>
        <p:sp>
          <p:nvSpPr>
            <p:cNvPr id="7"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8"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9"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0"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1"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2"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3"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7"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1"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2"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3"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4"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5"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6"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7"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8"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9"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0"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1"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2"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3"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4"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5"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6"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
        <p:nvSpPr>
          <p:cNvPr id="2" name="Title 1"/>
          <p:cNvSpPr>
            <a:spLocks noGrp="1"/>
          </p:cNvSpPr>
          <p:nvPr>
            <p:ph type="ctrTitle"/>
          </p:nvPr>
        </p:nvSpPr>
        <p:spPr>
          <a:xfrm>
            <a:off x="447675" y="1266825"/>
            <a:ext cx="6262688" cy="1730375"/>
          </a:xfrm>
        </p:spPr>
        <p:txBody>
          <a:bodyPr wrap="square" lIns="0" tIns="0" rIns="0" bIns="0">
            <a:normAutofit/>
          </a:bodyPr>
          <a:lstStyle>
            <a:lvl1pPr algn="l">
              <a:defRPr sz="3000" baseline="0">
                <a:solidFill>
                  <a:schemeClr val="tx2"/>
                </a:solidFill>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296715979"/>
      </p:ext>
    </p:extLst>
  </p:cSld>
  <p:clrMapOvr>
    <a:masterClrMapping/>
  </p:clrMapOvr>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page for sales presentations">
    <p:spTree>
      <p:nvGrpSpPr>
        <p:cNvPr id="1" name=""/>
        <p:cNvGrpSpPr/>
        <p:nvPr/>
      </p:nvGrpSpPr>
      <p:grpSpPr>
        <a:xfrm>
          <a:off x="0" y="0"/>
          <a:ext cx="0" cy="0"/>
          <a:chOff x="0" y="0"/>
          <a:chExt cx="0" cy="0"/>
        </a:xfrm>
      </p:grpSpPr>
      <p:pic>
        <p:nvPicPr>
          <p:cNvPr id="37" name="Picture 40" descr="&lt;IGNORE&gt;&#10;"/>
          <p:cNvPicPr>
            <a:picLocks noChangeAspect="1"/>
          </p:cNvPicPr>
          <p:nvPr/>
        </p:nvPicPr>
        <p:blipFill>
          <a:blip r:embed="rId2" cstate="print"/>
          <a:stretch>
            <a:fillRect/>
          </a:stretch>
        </p:blipFill>
        <p:spPr>
          <a:xfrm>
            <a:off x="0" y="0"/>
            <a:ext cx="9144000" cy="6858000"/>
          </a:xfrm>
          <a:prstGeom prst="rect">
            <a:avLst/>
          </a:prstGeom>
        </p:spPr>
      </p:pic>
      <p:grpSp>
        <p:nvGrpSpPr>
          <p:cNvPr id="7" name="Group 6"/>
          <p:cNvGrpSpPr/>
          <p:nvPr/>
        </p:nvGrpSpPr>
        <p:grpSpPr bwMode="gray">
          <a:xfrm>
            <a:off x="6901056" y="5829386"/>
            <a:ext cx="1894407" cy="855073"/>
            <a:chOff x="1028700" y="1828800"/>
            <a:chExt cx="7083426" cy="3197226"/>
          </a:xfrm>
        </p:grpSpPr>
        <p:sp>
          <p:nvSpPr>
            <p:cNvPr id="9"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0"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1"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2"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3"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4"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5"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6"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7"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8"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9"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0"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1"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2"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3"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4"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5"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6"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7"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8"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29"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0"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1"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2"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3"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4"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35"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
        <p:nvSpPr>
          <p:cNvPr id="2" name="Title 1"/>
          <p:cNvSpPr>
            <a:spLocks noGrp="1"/>
          </p:cNvSpPr>
          <p:nvPr>
            <p:ph type="ctrTitle" hasCustomPrompt="1"/>
          </p:nvPr>
        </p:nvSpPr>
        <p:spPr>
          <a:xfrm>
            <a:off x="458087" y="1228993"/>
            <a:ext cx="6252276" cy="461665"/>
          </a:xfrm>
        </p:spPr>
        <p:txBody>
          <a:bodyPr wrap="square" lIns="0" tIns="0" rIns="0" bIns="0">
            <a:normAutofit/>
          </a:bodyPr>
          <a:lstStyle>
            <a:lvl1pPr algn="l">
              <a:defRPr sz="3000" baseline="0">
                <a:solidFill>
                  <a:schemeClr val="tx2"/>
                </a:solidFill>
              </a:defRPr>
            </a:lvl1pPr>
          </a:lstStyle>
          <a:p>
            <a:r>
              <a:rPr lang="en-US" noProof="0" smtClean="0"/>
              <a:t>Thank you</a:t>
            </a:r>
            <a:endParaRPr lang="en-US" noProof="0" dirty="0"/>
          </a:p>
        </p:txBody>
      </p:sp>
      <p:sp>
        <p:nvSpPr>
          <p:cNvPr id="5" name="Subtitle 2"/>
          <p:cNvSpPr>
            <a:spLocks noGrp="1"/>
          </p:cNvSpPr>
          <p:nvPr>
            <p:ph type="subTitle" idx="1"/>
          </p:nvPr>
        </p:nvSpPr>
        <p:spPr>
          <a:xfrm>
            <a:off x="447675" y="2063327"/>
            <a:ext cx="6262688" cy="702365"/>
          </a:xfrm>
          <a:prstGeom prst="rect">
            <a:avLst/>
          </a:prstGeom>
        </p:spPr>
        <p:txBody>
          <a:bodyPr lIns="0" tIns="0" rIns="0" bIns="0" anchor="t" anchorCtr="0">
            <a:norm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Tree>
    <p:extLst>
      <p:ext uri="{BB962C8B-B14F-4D97-AF65-F5344CB8AC3E}">
        <p14:creationId xmlns:p14="http://schemas.microsoft.com/office/powerpoint/2010/main" val="18968215"/>
      </p:ext>
    </p:extLst>
  </p:cSld>
  <p:clrMapOvr>
    <a:masterClrMapping/>
  </p:clrMapOvr>
  <p:hf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9" name="Image 8"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6"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a:pPr/>
              <a:t>‹#›</a:t>
            </a:fld>
            <a:endParaRPr lang="en-US" dirty="0"/>
          </a:p>
        </p:txBody>
      </p:sp>
      <p:grpSp>
        <p:nvGrpSpPr>
          <p:cNvPr id="11" name="Group 10"/>
          <p:cNvGrpSpPr/>
          <p:nvPr/>
        </p:nvGrpSpPr>
        <p:grpSpPr bwMode="gray">
          <a:xfrm>
            <a:off x="7975371" y="6325019"/>
            <a:ext cx="715649" cy="333534"/>
            <a:chOff x="7527713" y="5505450"/>
            <a:chExt cx="1163308" cy="542169"/>
          </a:xfrm>
        </p:grpSpPr>
        <p:sp>
          <p:nvSpPr>
            <p:cNvPr id="12"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3"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sp>
          <p:nvSpPr>
            <p:cNvPr id="14"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63534"/>
                </a:solidFill>
              </a:endParaRPr>
            </a:p>
          </p:txBody>
        </p:sp>
      </p:grpSp>
    </p:spTree>
    <p:extLst>
      <p:ext uri="{BB962C8B-B14F-4D97-AF65-F5344CB8AC3E}">
        <p14:creationId xmlns:p14="http://schemas.microsoft.com/office/powerpoint/2010/main" val="134539416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11" name="Image 10"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8"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0"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13" name="Group 12"/>
          <p:cNvGrpSpPr/>
          <p:nvPr/>
        </p:nvGrpSpPr>
        <p:grpSpPr bwMode="gray">
          <a:xfrm>
            <a:off x="7975371" y="6325019"/>
            <a:ext cx="715649" cy="333534"/>
            <a:chOff x="7527713" y="5505450"/>
            <a:chExt cx="1163308" cy="542169"/>
          </a:xfrm>
        </p:grpSpPr>
        <p:sp>
          <p:nvSpPr>
            <p:cNvPr id="14"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5"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6"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33170786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High Content slide">
    <p:spTree>
      <p:nvGrpSpPr>
        <p:cNvPr id="1" name=""/>
        <p:cNvGrpSpPr/>
        <p:nvPr/>
      </p:nvGrpSpPr>
      <p:grpSpPr>
        <a:xfrm>
          <a:off x="0" y="0"/>
          <a:ext cx="0" cy="0"/>
          <a:chOff x="0" y="0"/>
          <a:chExt cx="0" cy="0"/>
        </a:xfrm>
      </p:grpSpPr>
      <p:pic>
        <p:nvPicPr>
          <p:cNvPr id="12" name="Image 11"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1"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9"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4" name="Content Placeholder 20"/>
          <p:cNvSpPr>
            <a:spLocks noGrp="1"/>
          </p:cNvSpPr>
          <p:nvPr>
            <p:ph sz="quarter" idx="17"/>
          </p:nvPr>
        </p:nvSpPr>
        <p:spPr>
          <a:xfrm>
            <a:off x="449263" y="1289829"/>
            <a:ext cx="8250237"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5" name="Group 14"/>
          <p:cNvGrpSpPr/>
          <p:nvPr/>
        </p:nvGrpSpPr>
        <p:grpSpPr bwMode="gray">
          <a:xfrm>
            <a:off x="7975371" y="6325019"/>
            <a:ext cx="715649" cy="333534"/>
            <a:chOff x="7527713" y="5505450"/>
            <a:chExt cx="1163308" cy="542169"/>
          </a:xfrm>
        </p:grpSpPr>
        <p:sp>
          <p:nvSpPr>
            <p:cNvPr id="16"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1984823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two - High Content slide">
    <p:spTree>
      <p:nvGrpSpPr>
        <p:cNvPr id="1" name=""/>
        <p:cNvGrpSpPr/>
        <p:nvPr/>
      </p:nvGrpSpPr>
      <p:grpSpPr>
        <a:xfrm>
          <a:off x="0" y="0"/>
          <a:ext cx="0" cy="0"/>
          <a:chOff x="0" y="0"/>
          <a:chExt cx="0" cy="0"/>
        </a:xfrm>
      </p:grpSpPr>
      <p:pic>
        <p:nvPicPr>
          <p:cNvPr id="13" name="Image 12"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5" name="Content Placeholder 20"/>
          <p:cNvSpPr>
            <a:spLocks noGrp="1"/>
          </p:cNvSpPr>
          <p:nvPr>
            <p:ph sz="quarter" idx="17"/>
          </p:nvPr>
        </p:nvSpPr>
        <p:spPr>
          <a:xfrm>
            <a:off x="449264" y="1289829"/>
            <a:ext cx="3956049"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18"/>
          </p:nvPr>
        </p:nvSpPr>
        <p:spPr>
          <a:xfrm>
            <a:off x="4754116" y="1289829"/>
            <a:ext cx="3945384"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7450576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age">
    <p:spTree>
      <p:nvGrpSpPr>
        <p:cNvPr id="1" name=""/>
        <p:cNvGrpSpPr/>
        <p:nvPr/>
      </p:nvGrpSpPr>
      <p:grpSpPr>
        <a:xfrm>
          <a:off x="0" y="0"/>
          <a:ext cx="0" cy="0"/>
          <a:chOff x="0" y="0"/>
          <a:chExt cx="0" cy="0"/>
        </a:xfrm>
      </p:grpSpPr>
      <p:pic>
        <p:nvPicPr>
          <p:cNvPr id="14" name="Image 13" descr="footer-Beet.jpg"/>
          <p:cNvPicPr>
            <a:picLocks noChangeAspect="1"/>
          </p:cNvPicPr>
          <p:nvPr/>
        </p:nvPicPr>
        <p:blipFill>
          <a:blip r:embed="rId2" cstate="print"/>
          <a:stretch>
            <a:fillRect/>
          </a:stretch>
        </p:blipFill>
        <p:spPr>
          <a:xfrm>
            <a:off x="0" y="5529263"/>
            <a:ext cx="9144000" cy="1328737"/>
          </a:xfrm>
          <a:prstGeom prst="rect">
            <a:avLst/>
          </a:prstGeom>
        </p:spPr>
      </p:pic>
      <p:sp>
        <p:nvSpPr>
          <p:cNvPr id="15" name="Slide Number Placeholder 5"/>
          <p:cNvSpPr>
            <a:spLocks noGrp="1"/>
          </p:cNvSpPr>
          <p:nvPr>
            <p:ph type="sldNum" sz="quarter" idx="12"/>
          </p:nvPr>
        </p:nvSpPr>
        <p:spPr>
          <a:xfrm>
            <a:off x="4182771" y="6516090"/>
            <a:ext cx="778457"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0" name="Title Placeholder 1"/>
          <p:cNvSpPr>
            <a:spLocks noGrp="1"/>
          </p:cNvSpPr>
          <p:nvPr>
            <p:ph type="title"/>
          </p:nvPr>
        </p:nvSpPr>
        <p:spPr>
          <a:xfrm>
            <a:off x="447675" y="185739"/>
            <a:ext cx="8239125"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449264"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4741416" y="1266825"/>
            <a:ext cx="395605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7" name="Group 16"/>
          <p:cNvGrpSpPr/>
          <p:nvPr/>
        </p:nvGrpSpPr>
        <p:grpSpPr bwMode="gray">
          <a:xfrm>
            <a:off x="7975371" y="6325019"/>
            <a:ext cx="715649" cy="333534"/>
            <a:chOff x="7527713" y="5505450"/>
            <a:chExt cx="1163308" cy="542169"/>
          </a:xfrm>
        </p:grpSpPr>
        <p:sp>
          <p:nvSpPr>
            <p:cNvPr id="18"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26001959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9" name="Image 15" descr="section.jpg"/>
          <p:cNvPicPr>
            <a:picLocks noChangeAspect="1"/>
          </p:cNvPicPr>
          <p:nvPr/>
        </p:nvPicPr>
        <p:blipFill>
          <a:blip r:embed="rId2" cstate="print"/>
          <a:stretch>
            <a:fillRect/>
          </a:stretch>
        </p:blipFill>
        <p:spPr>
          <a:xfrm>
            <a:off x="0" y="2286000"/>
            <a:ext cx="9144000" cy="2286000"/>
          </a:xfrm>
          <a:prstGeom prst="rect">
            <a:avLst/>
          </a:prstGeom>
        </p:spPr>
      </p:pic>
      <p:pic>
        <p:nvPicPr>
          <p:cNvPr id="41" name="Picture 40" descr="&lt;IGNORE&gt;&#10;"/>
          <p:cNvPicPr>
            <a:picLocks noChangeAspect="1"/>
          </p:cNvPicPr>
          <p:nvPr/>
        </p:nvPicPr>
        <p:blipFill>
          <a:blip r:embed="rId3" cstate="print"/>
          <a:stretch>
            <a:fillRect/>
          </a:stretch>
        </p:blipFill>
        <p:spPr>
          <a:xfrm>
            <a:off x="0" y="0"/>
            <a:ext cx="9144000" cy="6858000"/>
          </a:xfrm>
          <a:prstGeom prst="rect">
            <a:avLst/>
          </a:prstGeom>
        </p:spPr>
      </p:pic>
      <p:grpSp>
        <p:nvGrpSpPr>
          <p:cNvPr id="7" name="Group 6"/>
          <p:cNvGrpSpPr/>
          <p:nvPr/>
        </p:nvGrpSpPr>
        <p:grpSpPr bwMode="gray">
          <a:xfrm>
            <a:off x="6901056" y="5829386"/>
            <a:ext cx="1894407" cy="855073"/>
            <a:chOff x="1028700" y="1828800"/>
            <a:chExt cx="7083426" cy="3197226"/>
          </a:xfrm>
        </p:grpSpPr>
        <p:sp>
          <p:nvSpPr>
            <p:cNvPr id="8"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9"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 name="Rectangle 7"/>
            <p:cNvSpPr>
              <a:spLocks noChangeArrowheads="1"/>
            </p:cNvSpPr>
            <p:nvPr/>
          </p:nvSpPr>
          <p:spPr bwMode="gray">
            <a:xfrm>
              <a:off x="7304088" y="1870075"/>
              <a:ext cx="417513" cy="1944688"/>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2"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6"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7"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8"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p:nvPr>
        </p:nvSpPr>
        <p:spPr>
          <a:xfrm>
            <a:off x="447674" y="253048"/>
            <a:ext cx="8251825" cy="605254"/>
          </a:xfrm>
        </p:spPr>
        <p:txBody>
          <a:bodyPr wrap="square" lIns="0" tIns="0" rIns="0" bIns="0">
            <a:noAutofit/>
          </a:bodyPr>
          <a:lstStyle>
            <a:lvl1pPr algn="l">
              <a:defRPr sz="3900" baseline="0">
                <a:solidFill>
                  <a:schemeClr val="tx2"/>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a:xfrm>
            <a:off x="447675" y="855981"/>
            <a:ext cx="8251825" cy="629920"/>
          </a:xfrm>
          <a:prstGeom prst="rect">
            <a:avLst/>
          </a:prstGeom>
        </p:spPr>
        <p:txBody>
          <a:bodyPr lIns="0" tIns="0" rIns="0" bIns="0" anchor="t" anchorCtr="0">
            <a:noAutofit/>
          </a:bodyPr>
          <a:lstStyle>
            <a:lvl1pPr marL="0" indent="0" algn="l">
              <a:buNone/>
              <a:defRPr sz="39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Tree>
    <p:extLst>
      <p:ext uri="{BB962C8B-B14F-4D97-AF65-F5344CB8AC3E}">
        <p14:creationId xmlns:p14="http://schemas.microsoft.com/office/powerpoint/2010/main" val="6639593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pic>
        <p:nvPicPr>
          <p:cNvPr id="43" name="Picture 6" descr="cover_bg_beet_part2.jpg &lt;IGNORE&gt;"/>
          <p:cNvPicPr>
            <a:picLocks/>
          </p:cNvPicPr>
          <p:nvPr/>
        </p:nvPicPr>
        <p:blipFill>
          <a:blip r:embed="rId2" cstate="print"/>
          <a:stretch>
            <a:fillRect/>
          </a:stretch>
        </p:blipFill>
        <p:spPr>
          <a:xfrm>
            <a:off x="0" y="0"/>
            <a:ext cx="9144000" cy="6858000"/>
          </a:xfrm>
          <a:prstGeom prst="rect">
            <a:avLst/>
          </a:prstGeom>
        </p:spPr>
      </p:pic>
      <p:pic>
        <p:nvPicPr>
          <p:cNvPr id="40" name="Image 15" descr="section.jpg &lt;IGNORE&gt;"/>
          <p:cNvPicPr>
            <a:picLocks noChangeAspect="1"/>
          </p:cNvPicPr>
          <p:nvPr/>
        </p:nvPicPr>
        <p:blipFill>
          <a:blip r:embed="rId3" cstate="print"/>
          <a:stretch>
            <a:fillRect/>
          </a:stretch>
        </p:blipFill>
        <p:spPr>
          <a:xfrm>
            <a:off x="0" y="2286000"/>
            <a:ext cx="9144000" cy="2286000"/>
          </a:xfrm>
          <a:prstGeom prst="rect">
            <a:avLst/>
          </a:prstGeom>
        </p:spPr>
      </p:pic>
      <p:pic>
        <p:nvPicPr>
          <p:cNvPr id="42" name="Picture 7" descr="bg_connectors.png &lt;IGNORE&gt;"/>
          <p:cNvPicPr>
            <a:picLocks noChangeAspect="1"/>
          </p:cNvPicPr>
          <p:nvPr/>
        </p:nvPicPr>
        <p:blipFill>
          <a:blip r:embed="rId4" cstate="print"/>
          <a:stretch>
            <a:fillRect/>
          </a:stretch>
        </p:blipFill>
        <p:spPr>
          <a:xfrm>
            <a:off x="0" y="0"/>
            <a:ext cx="9144000" cy="6858000"/>
          </a:xfrm>
          <a:prstGeom prst="rect">
            <a:avLst/>
          </a:prstGeom>
        </p:spPr>
      </p:pic>
      <p:grpSp>
        <p:nvGrpSpPr>
          <p:cNvPr id="11" name="Group 10"/>
          <p:cNvGrpSpPr/>
          <p:nvPr/>
        </p:nvGrpSpPr>
        <p:grpSpPr bwMode="gray">
          <a:xfrm>
            <a:off x="6901056" y="5829386"/>
            <a:ext cx="1894407" cy="855073"/>
            <a:chOff x="1028700" y="1828800"/>
            <a:chExt cx="7083426" cy="3197226"/>
          </a:xfrm>
          <a:solidFill>
            <a:srgbClr val="FFFFFF"/>
          </a:solidFill>
        </p:grpSpPr>
        <p:sp>
          <p:nvSpPr>
            <p:cNvPr id="12" name="Freeform 5"/>
            <p:cNvSpPr>
              <a:spLocks/>
            </p:cNvSpPr>
            <p:nvPr/>
          </p:nvSpPr>
          <p:spPr bwMode="gray">
            <a:xfrm>
              <a:off x="3371850" y="1828800"/>
              <a:ext cx="1697038" cy="2027238"/>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4" name="Freeform 6"/>
            <p:cNvSpPr>
              <a:spLocks/>
            </p:cNvSpPr>
            <p:nvPr/>
          </p:nvSpPr>
          <p:spPr bwMode="gray">
            <a:xfrm>
              <a:off x="5222875" y="1828800"/>
              <a:ext cx="1758950" cy="2027238"/>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5" name="Rectangle 7"/>
            <p:cNvSpPr>
              <a:spLocks noChangeArrowheads="1"/>
            </p:cNvSpPr>
            <p:nvPr/>
          </p:nvSpPr>
          <p:spPr bwMode="gray">
            <a:xfrm>
              <a:off x="7304088" y="1870075"/>
              <a:ext cx="417513" cy="19446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6" name="Freeform 8"/>
            <p:cNvSpPr>
              <a:spLocks/>
            </p:cNvSpPr>
            <p:nvPr/>
          </p:nvSpPr>
          <p:spPr bwMode="gray">
            <a:xfrm>
              <a:off x="1028700" y="4525963"/>
              <a:ext cx="269875" cy="390525"/>
            </a:xfrm>
            <a:custGeom>
              <a:avLst/>
              <a:gdLst/>
              <a:ahLst/>
              <a:cxnLst>
                <a:cxn ang="0">
                  <a:pos x="0" y="0"/>
                </a:cxn>
                <a:cxn ang="0">
                  <a:pos x="168" y="0"/>
                </a:cxn>
                <a:cxn ang="0">
                  <a:pos x="168" y="26"/>
                </a:cxn>
                <a:cxn ang="0">
                  <a:pos x="31" y="26"/>
                </a:cxn>
                <a:cxn ang="0">
                  <a:pos x="31" y="107"/>
                </a:cxn>
                <a:cxn ang="0">
                  <a:pos x="159" y="107"/>
                </a:cxn>
                <a:cxn ang="0">
                  <a:pos x="159" y="133"/>
                </a:cxn>
                <a:cxn ang="0">
                  <a:pos x="31" y="133"/>
                </a:cxn>
                <a:cxn ang="0">
                  <a:pos x="31" y="218"/>
                </a:cxn>
                <a:cxn ang="0">
                  <a:pos x="170" y="218"/>
                </a:cxn>
                <a:cxn ang="0">
                  <a:pos x="170" y="246"/>
                </a:cxn>
                <a:cxn ang="0">
                  <a:pos x="0" y="246"/>
                </a:cxn>
                <a:cxn ang="0">
                  <a:pos x="0" y="0"/>
                </a:cxn>
              </a:cxnLst>
              <a:rect l="0" t="0" r="r" b="b"/>
              <a:pathLst>
                <a:path w="170" h="246">
                  <a:moveTo>
                    <a:pt x="0" y="0"/>
                  </a:moveTo>
                  <a:lnTo>
                    <a:pt x="168" y="0"/>
                  </a:lnTo>
                  <a:lnTo>
                    <a:pt x="168" y="26"/>
                  </a:lnTo>
                  <a:lnTo>
                    <a:pt x="31" y="26"/>
                  </a:lnTo>
                  <a:lnTo>
                    <a:pt x="31" y="107"/>
                  </a:lnTo>
                  <a:lnTo>
                    <a:pt x="159" y="107"/>
                  </a:lnTo>
                  <a:lnTo>
                    <a:pt x="159" y="133"/>
                  </a:lnTo>
                  <a:lnTo>
                    <a:pt x="31" y="133"/>
                  </a:lnTo>
                  <a:lnTo>
                    <a:pt x="31" y="218"/>
                  </a:lnTo>
                  <a:lnTo>
                    <a:pt x="170" y="218"/>
                  </a:lnTo>
                  <a:lnTo>
                    <a:pt x="170" y="246"/>
                  </a:lnTo>
                  <a:lnTo>
                    <a:pt x="0" y="24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7" name="Freeform 9"/>
            <p:cNvSpPr>
              <a:spLocks/>
            </p:cNvSpPr>
            <p:nvPr/>
          </p:nvSpPr>
          <p:spPr bwMode="gray">
            <a:xfrm>
              <a:off x="1322388" y="4635500"/>
              <a:ext cx="269875" cy="280988"/>
            </a:xfrm>
            <a:custGeom>
              <a:avLst/>
              <a:gdLst/>
              <a:ahLst/>
              <a:cxnLst>
                <a:cxn ang="0">
                  <a:pos x="66" y="83"/>
                </a:cxn>
                <a:cxn ang="0">
                  <a:pos x="4" y="0"/>
                </a:cxn>
                <a:cxn ang="0">
                  <a:pos x="42" y="0"/>
                </a:cxn>
                <a:cxn ang="0">
                  <a:pos x="85" y="61"/>
                </a:cxn>
                <a:cxn ang="0">
                  <a:pos x="127" y="0"/>
                </a:cxn>
                <a:cxn ang="0">
                  <a:pos x="163" y="0"/>
                </a:cxn>
                <a:cxn ang="0">
                  <a:pos x="101" y="80"/>
                </a:cxn>
                <a:cxn ang="0">
                  <a:pos x="170" y="177"/>
                </a:cxn>
                <a:cxn ang="0">
                  <a:pos x="134" y="177"/>
                </a:cxn>
                <a:cxn ang="0">
                  <a:pos x="85" y="104"/>
                </a:cxn>
                <a:cxn ang="0">
                  <a:pos x="35" y="177"/>
                </a:cxn>
                <a:cxn ang="0">
                  <a:pos x="0" y="177"/>
                </a:cxn>
                <a:cxn ang="0">
                  <a:pos x="66" y="83"/>
                </a:cxn>
              </a:cxnLst>
              <a:rect l="0" t="0" r="r" b="b"/>
              <a:pathLst>
                <a:path w="170" h="177">
                  <a:moveTo>
                    <a:pt x="66" y="83"/>
                  </a:moveTo>
                  <a:lnTo>
                    <a:pt x="4" y="0"/>
                  </a:lnTo>
                  <a:lnTo>
                    <a:pt x="42" y="0"/>
                  </a:lnTo>
                  <a:lnTo>
                    <a:pt x="85" y="61"/>
                  </a:lnTo>
                  <a:lnTo>
                    <a:pt x="127" y="0"/>
                  </a:lnTo>
                  <a:lnTo>
                    <a:pt x="163" y="0"/>
                  </a:lnTo>
                  <a:lnTo>
                    <a:pt x="101" y="80"/>
                  </a:lnTo>
                  <a:lnTo>
                    <a:pt x="170" y="177"/>
                  </a:lnTo>
                  <a:lnTo>
                    <a:pt x="134" y="177"/>
                  </a:lnTo>
                  <a:lnTo>
                    <a:pt x="85" y="104"/>
                  </a:lnTo>
                  <a:lnTo>
                    <a:pt x="35" y="177"/>
                  </a:lnTo>
                  <a:lnTo>
                    <a:pt x="0" y="177"/>
                  </a:lnTo>
                  <a:lnTo>
                    <a:pt x="66"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8" name="Freeform 10"/>
            <p:cNvSpPr>
              <a:spLocks noEditPoints="1"/>
            </p:cNvSpPr>
            <p:nvPr/>
          </p:nvSpPr>
          <p:spPr bwMode="gray">
            <a:xfrm>
              <a:off x="1633538" y="4627563"/>
              <a:ext cx="266700" cy="398463"/>
            </a:xfrm>
            <a:custGeom>
              <a:avLst/>
              <a:gdLst/>
              <a:ahLst/>
              <a:cxnLst>
                <a:cxn ang="0">
                  <a:pos x="0" y="2"/>
                </a:cxn>
                <a:cxn ang="0">
                  <a:pos x="12" y="2"/>
                </a:cxn>
                <a:cxn ang="0">
                  <a:pos x="12" y="12"/>
                </a:cxn>
                <a:cxn ang="0">
                  <a:pos x="13" y="12"/>
                </a:cxn>
                <a:cxn ang="0">
                  <a:pos x="22" y="3"/>
                </a:cxn>
                <a:cxn ang="0">
                  <a:pos x="36" y="0"/>
                </a:cxn>
                <a:cxn ang="0">
                  <a:pos x="52" y="3"/>
                </a:cxn>
                <a:cxn ang="0">
                  <a:pos x="62" y="12"/>
                </a:cxn>
                <a:cxn ang="0">
                  <a:pos x="69" y="24"/>
                </a:cxn>
                <a:cxn ang="0">
                  <a:pos x="71" y="39"/>
                </a:cxn>
                <a:cxn ang="0">
                  <a:pos x="69" y="55"/>
                </a:cxn>
                <a:cxn ang="0">
                  <a:pos x="63" y="67"/>
                </a:cxn>
                <a:cxn ang="0">
                  <a:pos x="52" y="75"/>
                </a:cxn>
                <a:cxn ang="0">
                  <a:pos x="37" y="78"/>
                </a:cxn>
                <a:cxn ang="0">
                  <a:pos x="31" y="78"/>
                </a:cxn>
                <a:cxn ang="0">
                  <a:pos x="24" y="76"/>
                </a:cxn>
                <a:cxn ang="0">
                  <a:pos x="18" y="72"/>
                </a:cxn>
                <a:cxn ang="0">
                  <a:pos x="13" y="67"/>
                </a:cxn>
                <a:cxn ang="0">
                  <a:pos x="12" y="67"/>
                </a:cxn>
                <a:cxn ang="0">
                  <a:pos x="12" y="106"/>
                </a:cxn>
                <a:cxn ang="0">
                  <a:pos x="0" y="106"/>
                </a:cxn>
                <a:cxn ang="0">
                  <a:pos x="0" y="2"/>
                </a:cxn>
                <a:cxn ang="0">
                  <a:pos x="57" y="28"/>
                </a:cxn>
                <a:cxn ang="0">
                  <a:pos x="52" y="19"/>
                </a:cxn>
                <a:cxn ang="0">
                  <a:pos x="45" y="13"/>
                </a:cxn>
                <a:cxn ang="0">
                  <a:pos x="35" y="11"/>
                </a:cxn>
                <a:cxn ang="0">
                  <a:pos x="24" y="13"/>
                </a:cxn>
                <a:cxn ang="0">
                  <a:pos x="17" y="20"/>
                </a:cxn>
                <a:cxn ang="0">
                  <a:pos x="13" y="29"/>
                </a:cxn>
                <a:cxn ang="0">
                  <a:pos x="12" y="39"/>
                </a:cxn>
                <a:cxn ang="0">
                  <a:pos x="13" y="50"/>
                </a:cxn>
                <a:cxn ang="0">
                  <a:pos x="17" y="59"/>
                </a:cxn>
                <a:cxn ang="0">
                  <a:pos x="25" y="65"/>
                </a:cxn>
                <a:cxn ang="0">
                  <a:pos x="35" y="68"/>
                </a:cxn>
                <a:cxn ang="0">
                  <a:pos x="46" y="65"/>
                </a:cxn>
                <a:cxn ang="0">
                  <a:pos x="53" y="59"/>
                </a:cxn>
                <a:cxn ang="0">
                  <a:pos x="57" y="49"/>
                </a:cxn>
                <a:cxn ang="0">
                  <a:pos x="58" y="39"/>
                </a:cxn>
                <a:cxn ang="0">
                  <a:pos x="57" y="28"/>
                </a:cxn>
              </a:cxnLst>
              <a:rect l="0" t="0" r="r" b="b"/>
              <a:pathLst>
                <a:path w="71" h="106">
                  <a:moveTo>
                    <a:pt x="0" y="2"/>
                  </a:moveTo>
                  <a:cubicBezTo>
                    <a:pt x="12" y="2"/>
                    <a:pt x="12" y="2"/>
                    <a:pt x="12" y="2"/>
                  </a:cubicBezTo>
                  <a:cubicBezTo>
                    <a:pt x="12" y="12"/>
                    <a:pt x="12" y="12"/>
                    <a:pt x="12" y="12"/>
                  </a:cubicBezTo>
                  <a:cubicBezTo>
                    <a:pt x="13" y="12"/>
                    <a:pt x="13" y="12"/>
                    <a:pt x="13" y="12"/>
                  </a:cubicBezTo>
                  <a:cubicBezTo>
                    <a:pt x="15" y="8"/>
                    <a:pt x="18" y="5"/>
                    <a:pt x="22" y="3"/>
                  </a:cubicBezTo>
                  <a:cubicBezTo>
                    <a:pt x="26" y="1"/>
                    <a:pt x="31" y="0"/>
                    <a:pt x="36" y="0"/>
                  </a:cubicBezTo>
                  <a:cubicBezTo>
                    <a:pt x="42" y="0"/>
                    <a:pt x="47" y="1"/>
                    <a:pt x="52" y="3"/>
                  </a:cubicBezTo>
                  <a:cubicBezTo>
                    <a:pt x="56" y="5"/>
                    <a:pt x="60" y="8"/>
                    <a:pt x="62" y="12"/>
                  </a:cubicBezTo>
                  <a:cubicBezTo>
                    <a:pt x="65" y="15"/>
                    <a:pt x="67" y="20"/>
                    <a:pt x="69" y="24"/>
                  </a:cubicBezTo>
                  <a:cubicBezTo>
                    <a:pt x="70" y="29"/>
                    <a:pt x="71" y="34"/>
                    <a:pt x="71" y="39"/>
                  </a:cubicBezTo>
                  <a:cubicBezTo>
                    <a:pt x="71" y="45"/>
                    <a:pt x="70" y="50"/>
                    <a:pt x="69" y="55"/>
                  </a:cubicBezTo>
                  <a:cubicBezTo>
                    <a:pt x="68" y="59"/>
                    <a:pt x="65" y="63"/>
                    <a:pt x="63" y="67"/>
                  </a:cubicBezTo>
                  <a:cubicBezTo>
                    <a:pt x="60" y="70"/>
                    <a:pt x="56" y="73"/>
                    <a:pt x="52" y="75"/>
                  </a:cubicBezTo>
                  <a:cubicBezTo>
                    <a:pt x="48" y="77"/>
                    <a:pt x="42" y="78"/>
                    <a:pt x="37" y="78"/>
                  </a:cubicBezTo>
                  <a:cubicBezTo>
                    <a:pt x="35" y="78"/>
                    <a:pt x="33" y="78"/>
                    <a:pt x="31" y="78"/>
                  </a:cubicBezTo>
                  <a:cubicBezTo>
                    <a:pt x="28" y="78"/>
                    <a:pt x="26" y="77"/>
                    <a:pt x="24" y="76"/>
                  </a:cubicBezTo>
                  <a:cubicBezTo>
                    <a:pt x="22" y="75"/>
                    <a:pt x="20" y="74"/>
                    <a:pt x="18" y="72"/>
                  </a:cubicBezTo>
                  <a:cubicBezTo>
                    <a:pt x="16" y="71"/>
                    <a:pt x="14" y="69"/>
                    <a:pt x="13" y="67"/>
                  </a:cubicBezTo>
                  <a:cubicBezTo>
                    <a:pt x="12" y="67"/>
                    <a:pt x="12" y="67"/>
                    <a:pt x="12" y="67"/>
                  </a:cubicBezTo>
                  <a:cubicBezTo>
                    <a:pt x="12" y="106"/>
                    <a:pt x="12" y="106"/>
                    <a:pt x="12" y="106"/>
                  </a:cubicBezTo>
                  <a:cubicBezTo>
                    <a:pt x="0" y="106"/>
                    <a:pt x="0" y="106"/>
                    <a:pt x="0" y="106"/>
                  </a:cubicBezTo>
                  <a:lnTo>
                    <a:pt x="0" y="2"/>
                  </a:lnTo>
                  <a:close/>
                  <a:moveTo>
                    <a:pt x="57" y="28"/>
                  </a:moveTo>
                  <a:cubicBezTo>
                    <a:pt x="56" y="25"/>
                    <a:pt x="54" y="22"/>
                    <a:pt x="52" y="19"/>
                  </a:cubicBezTo>
                  <a:cubicBezTo>
                    <a:pt x="51" y="17"/>
                    <a:pt x="48" y="15"/>
                    <a:pt x="45" y="13"/>
                  </a:cubicBezTo>
                  <a:cubicBezTo>
                    <a:pt x="42" y="12"/>
                    <a:pt x="39" y="11"/>
                    <a:pt x="35" y="11"/>
                  </a:cubicBezTo>
                  <a:cubicBezTo>
                    <a:pt x="31" y="11"/>
                    <a:pt x="27" y="12"/>
                    <a:pt x="24" y="13"/>
                  </a:cubicBezTo>
                  <a:cubicBezTo>
                    <a:pt x="21" y="15"/>
                    <a:pt x="19" y="17"/>
                    <a:pt x="17" y="20"/>
                  </a:cubicBezTo>
                  <a:cubicBezTo>
                    <a:pt x="15" y="22"/>
                    <a:pt x="14" y="25"/>
                    <a:pt x="13" y="29"/>
                  </a:cubicBezTo>
                  <a:cubicBezTo>
                    <a:pt x="12" y="32"/>
                    <a:pt x="12" y="36"/>
                    <a:pt x="12" y="39"/>
                  </a:cubicBezTo>
                  <a:cubicBezTo>
                    <a:pt x="12" y="43"/>
                    <a:pt x="12" y="46"/>
                    <a:pt x="13" y="50"/>
                  </a:cubicBezTo>
                  <a:cubicBezTo>
                    <a:pt x="14" y="53"/>
                    <a:pt x="15" y="56"/>
                    <a:pt x="17" y="59"/>
                  </a:cubicBezTo>
                  <a:cubicBezTo>
                    <a:pt x="19" y="61"/>
                    <a:pt x="22" y="64"/>
                    <a:pt x="25" y="65"/>
                  </a:cubicBezTo>
                  <a:cubicBezTo>
                    <a:pt x="28" y="67"/>
                    <a:pt x="31" y="68"/>
                    <a:pt x="35" y="68"/>
                  </a:cubicBezTo>
                  <a:cubicBezTo>
                    <a:pt x="40" y="68"/>
                    <a:pt x="43" y="67"/>
                    <a:pt x="46" y="65"/>
                  </a:cubicBezTo>
                  <a:cubicBezTo>
                    <a:pt x="49" y="63"/>
                    <a:pt x="51" y="61"/>
                    <a:pt x="53" y="59"/>
                  </a:cubicBezTo>
                  <a:cubicBezTo>
                    <a:pt x="55" y="56"/>
                    <a:pt x="56" y="53"/>
                    <a:pt x="57" y="49"/>
                  </a:cubicBezTo>
                  <a:cubicBezTo>
                    <a:pt x="58" y="46"/>
                    <a:pt x="58" y="42"/>
                    <a:pt x="58" y="39"/>
                  </a:cubicBezTo>
                  <a:cubicBezTo>
                    <a:pt x="58" y="35"/>
                    <a:pt x="58" y="32"/>
                    <a:pt x="57"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9" name="Freeform 11"/>
            <p:cNvSpPr>
              <a:spLocks noEditPoints="1"/>
            </p:cNvSpPr>
            <p:nvPr/>
          </p:nvSpPr>
          <p:spPr bwMode="gray">
            <a:xfrm>
              <a:off x="1938338"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5"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3"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0" name="Freeform 12"/>
            <p:cNvSpPr>
              <a:spLocks/>
            </p:cNvSpPr>
            <p:nvPr/>
          </p:nvSpPr>
          <p:spPr bwMode="gray">
            <a:xfrm>
              <a:off x="2241550" y="4627563"/>
              <a:ext cx="150813" cy="288925"/>
            </a:xfrm>
            <a:custGeom>
              <a:avLst/>
              <a:gdLst/>
              <a:ahLst/>
              <a:cxnLst>
                <a:cxn ang="0">
                  <a:pos x="0" y="2"/>
                </a:cxn>
                <a:cxn ang="0">
                  <a:pos x="12" y="2"/>
                </a:cxn>
                <a:cxn ang="0">
                  <a:pos x="12" y="17"/>
                </a:cxn>
                <a:cxn ang="0">
                  <a:pos x="12" y="17"/>
                </a:cxn>
                <a:cxn ang="0">
                  <a:pos x="23" y="4"/>
                </a:cxn>
                <a:cxn ang="0">
                  <a:pos x="40" y="0"/>
                </a:cxn>
                <a:cxn ang="0">
                  <a:pos x="40" y="13"/>
                </a:cxn>
                <a:cxn ang="0">
                  <a:pos x="27" y="15"/>
                </a:cxn>
                <a:cxn ang="0">
                  <a:pos x="18" y="21"/>
                </a:cxn>
                <a:cxn ang="0">
                  <a:pos x="14" y="31"/>
                </a:cxn>
                <a:cxn ang="0">
                  <a:pos x="12" y="43"/>
                </a:cxn>
                <a:cxn ang="0">
                  <a:pos x="12" y="77"/>
                </a:cxn>
                <a:cxn ang="0">
                  <a:pos x="0" y="77"/>
                </a:cxn>
                <a:cxn ang="0">
                  <a:pos x="0" y="2"/>
                </a:cxn>
              </a:cxnLst>
              <a:rect l="0" t="0" r="r" b="b"/>
              <a:pathLst>
                <a:path w="40" h="77">
                  <a:moveTo>
                    <a:pt x="0" y="2"/>
                  </a:moveTo>
                  <a:cubicBezTo>
                    <a:pt x="12" y="2"/>
                    <a:pt x="12" y="2"/>
                    <a:pt x="12" y="2"/>
                  </a:cubicBezTo>
                  <a:cubicBezTo>
                    <a:pt x="12" y="17"/>
                    <a:pt x="12" y="17"/>
                    <a:pt x="12" y="17"/>
                  </a:cubicBezTo>
                  <a:cubicBezTo>
                    <a:pt x="12" y="17"/>
                    <a:pt x="12" y="17"/>
                    <a:pt x="12" y="17"/>
                  </a:cubicBezTo>
                  <a:cubicBezTo>
                    <a:pt x="15" y="11"/>
                    <a:pt x="19" y="7"/>
                    <a:pt x="23" y="4"/>
                  </a:cubicBezTo>
                  <a:cubicBezTo>
                    <a:pt x="27" y="1"/>
                    <a:pt x="33" y="0"/>
                    <a:pt x="40" y="0"/>
                  </a:cubicBezTo>
                  <a:cubicBezTo>
                    <a:pt x="40" y="13"/>
                    <a:pt x="40" y="13"/>
                    <a:pt x="40" y="13"/>
                  </a:cubicBezTo>
                  <a:cubicBezTo>
                    <a:pt x="35" y="13"/>
                    <a:pt x="30" y="14"/>
                    <a:pt x="27" y="15"/>
                  </a:cubicBezTo>
                  <a:cubicBezTo>
                    <a:pt x="23" y="16"/>
                    <a:pt x="21" y="18"/>
                    <a:pt x="18" y="21"/>
                  </a:cubicBezTo>
                  <a:cubicBezTo>
                    <a:pt x="16" y="24"/>
                    <a:pt x="15" y="27"/>
                    <a:pt x="14" y="31"/>
                  </a:cubicBezTo>
                  <a:cubicBezTo>
                    <a:pt x="13" y="34"/>
                    <a:pt x="12" y="39"/>
                    <a:pt x="12" y="43"/>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1" name="Freeform 13"/>
            <p:cNvSpPr>
              <a:spLocks noEditPoints="1"/>
            </p:cNvSpPr>
            <p:nvPr/>
          </p:nvSpPr>
          <p:spPr bwMode="gray">
            <a:xfrm>
              <a:off x="2425700" y="4525963"/>
              <a:ext cx="44450" cy="390525"/>
            </a:xfrm>
            <a:custGeom>
              <a:avLst/>
              <a:gdLst/>
              <a:ahLst/>
              <a:cxnLst>
                <a:cxn ang="0">
                  <a:pos x="28" y="35"/>
                </a:cxn>
                <a:cxn ang="0">
                  <a:pos x="0" y="35"/>
                </a:cxn>
                <a:cxn ang="0">
                  <a:pos x="0" y="0"/>
                </a:cxn>
                <a:cxn ang="0">
                  <a:pos x="28" y="0"/>
                </a:cxn>
                <a:cxn ang="0">
                  <a:pos x="28" y="35"/>
                </a:cxn>
                <a:cxn ang="0">
                  <a:pos x="0" y="69"/>
                </a:cxn>
                <a:cxn ang="0">
                  <a:pos x="28" y="69"/>
                </a:cxn>
                <a:cxn ang="0">
                  <a:pos x="28" y="246"/>
                </a:cxn>
                <a:cxn ang="0">
                  <a:pos x="0" y="246"/>
                </a:cxn>
                <a:cxn ang="0">
                  <a:pos x="0" y="69"/>
                </a:cxn>
              </a:cxnLst>
              <a:rect l="0" t="0" r="r" b="b"/>
              <a:pathLst>
                <a:path w="28" h="246">
                  <a:moveTo>
                    <a:pt x="28" y="35"/>
                  </a:moveTo>
                  <a:lnTo>
                    <a:pt x="0" y="35"/>
                  </a:lnTo>
                  <a:lnTo>
                    <a:pt x="0" y="0"/>
                  </a:lnTo>
                  <a:lnTo>
                    <a:pt x="28" y="0"/>
                  </a:lnTo>
                  <a:lnTo>
                    <a:pt x="28" y="35"/>
                  </a:lnTo>
                  <a:close/>
                  <a:moveTo>
                    <a:pt x="0" y="69"/>
                  </a:moveTo>
                  <a:lnTo>
                    <a:pt x="28" y="69"/>
                  </a:lnTo>
                  <a:lnTo>
                    <a:pt x="28" y="246"/>
                  </a:lnTo>
                  <a:lnTo>
                    <a:pt x="0" y="246"/>
                  </a:lnTo>
                  <a:lnTo>
                    <a:pt x="0" y="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2" name="Freeform 14"/>
            <p:cNvSpPr>
              <a:spLocks noEditPoints="1"/>
            </p:cNvSpPr>
            <p:nvPr/>
          </p:nvSpPr>
          <p:spPr bwMode="gray">
            <a:xfrm>
              <a:off x="2527300"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3"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2" y="76"/>
                    <a:pt x="44" y="78"/>
                    <a:pt x="36" y="78"/>
                  </a:cubicBezTo>
                  <a:cubicBezTo>
                    <a:pt x="30" y="78"/>
                    <a:pt x="25" y="77"/>
                    <a:pt x="20" y="76"/>
                  </a:cubicBezTo>
                  <a:cubicBezTo>
                    <a:pt x="16" y="74"/>
                    <a:pt x="12" y="71"/>
                    <a:pt x="9" y="67"/>
                  </a:cubicBezTo>
                  <a:cubicBezTo>
                    <a:pt x="6" y="64"/>
                    <a:pt x="4" y="60"/>
                    <a:pt x="2"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3" name="Freeform 15"/>
            <p:cNvSpPr>
              <a:spLocks/>
            </p:cNvSpPr>
            <p:nvPr/>
          </p:nvSpPr>
          <p:spPr bwMode="gray">
            <a:xfrm>
              <a:off x="2832100" y="4627563"/>
              <a:ext cx="236538" cy="288925"/>
            </a:xfrm>
            <a:custGeom>
              <a:avLst/>
              <a:gdLst/>
              <a:ahLst/>
              <a:cxnLst>
                <a:cxn ang="0">
                  <a:pos x="0" y="2"/>
                </a:cxn>
                <a:cxn ang="0">
                  <a:pos x="12" y="2"/>
                </a:cxn>
                <a:cxn ang="0">
                  <a:pos x="12" y="14"/>
                </a:cxn>
                <a:cxn ang="0">
                  <a:pos x="12" y="14"/>
                </a:cxn>
                <a:cxn ang="0">
                  <a:pos x="22" y="3"/>
                </a:cxn>
                <a:cxn ang="0">
                  <a:pos x="37" y="0"/>
                </a:cxn>
                <a:cxn ang="0">
                  <a:pos x="49" y="2"/>
                </a:cxn>
                <a:cxn ang="0">
                  <a:pos x="57" y="8"/>
                </a:cxn>
                <a:cxn ang="0">
                  <a:pos x="61" y="16"/>
                </a:cxn>
                <a:cxn ang="0">
                  <a:pos x="63" y="27"/>
                </a:cxn>
                <a:cxn ang="0">
                  <a:pos x="63" y="77"/>
                </a:cxn>
                <a:cxn ang="0">
                  <a:pos x="50" y="77"/>
                </a:cxn>
                <a:cxn ang="0">
                  <a:pos x="50" y="26"/>
                </a:cxn>
                <a:cxn ang="0">
                  <a:pos x="46" y="15"/>
                </a:cxn>
                <a:cxn ang="0">
                  <a:pos x="35" y="11"/>
                </a:cxn>
                <a:cxn ang="0">
                  <a:pos x="25" y="13"/>
                </a:cxn>
                <a:cxn ang="0">
                  <a:pos x="18" y="17"/>
                </a:cxn>
                <a:cxn ang="0">
                  <a:pos x="14" y="25"/>
                </a:cxn>
                <a:cxn ang="0">
                  <a:pos x="13" y="34"/>
                </a:cxn>
                <a:cxn ang="0">
                  <a:pos x="13" y="77"/>
                </a:cxn>
                <a:cxn ang="0">
                  <a:pos x="0" y="77"/>
                </a:cxn>
                <a:cxn ang="0">
                  <a:pos x="0" y="2"/>
                </a:cxn>
              </a:cxnLst>
              <a:rect l="0" t="0" r="r" b="b"/>
              <a:pathLst>
                <a:path w="63" h="77">
                  <a:moveTo>
                    <a:pt x="0" y="2"/>
                  </a:moveTo>
                  <a:cubicBezTo>
                    <a:pt x="12" y="2"/>
                    <a:pt x="12" y="2"/>
                    <a:pt x="12" y="2"/>
                  </a:cubicBezTo>
                  <a:cubicBezTo>
                    <a:pt x="12" y="14"/>
                    <a:pt x="12" y="14"/>
                    <a:pt x="12" y="14"/>
                  </a:cubicBezTo>
                  <a:cubicBezTo>
                    <a:pt x="12" y="14"/>
                    <a:pt x="12" y="14"/>
                    <a:pt x="12" y="14"/>
                  </a:cubicBezTo>
                  <a:cubicBezTo>
                    <a:pt x="15" y="9"/>
                    <a:pt x="18" y="5"/>
                    <a:pt x="22" y="3"/>
                  </a:cubicBezTo>
                  <a:cubicBezTo>
                    <a:pt x="27" y="1"/>
                    <a:pt x="31" y="0"/>
                    <a:pt x="37" y="0"/>
                  </a:cubicBezTo>
                  <a:cubicBezTo>
                    <a:pt x="42" y="0"/>
                    <a:pt x="46" y="1"/>
                    <a:pt x="49" y="2"/>
                  </a:cubicBezTo>
                  <a:cubicBezTo>
                    <a:pt x="52" y="3"/>
                    <a:pt x="55" y="5"/>
                    <a:pt x="57" y="8"/>
                  </a:cubicBezTo>
                  <a:cubicBezTo>
                    <a:pt x="59" y="10"/>
                    <a:pt x="61" y="13"/>
                    <a:pt x="61" y="16"/>
                  </a:cubicBezTo>
                  <a:cubicBezTo>
                    <a:pt x="62" y="20"/>
                    <a:pt x="63" y="23"/>
                    <a:pt x="63" y="27"/>
                  </a:cubicBezTo>
                  <a:cubicBezTo>
                    <a:pt x="63" y="77"/>
                    <a:pt x="63" y="77"/>
                    <a:pt x="63" y="77"/>
                  </a:cubicBezTo>
                  <a:cubicBezTo>
                    <a:pt x="50" y="77"/>
                    <a:pt x="50" y="77"/>
                    <a:pt x="50" y="77"/>
                  </a:cubicBezTo>
                  <a:cubicBezTo>
                    <a:pt x="50" y="26"/>
                    <a:pt x="50" y="26"/>
                    <a:pt x="50" y="26"/>
                  </a:cubicBezTo>
                  <a:cubicBezTo>
                    <a:pt x="50" y="21"/>
                    <a:pt x="49" y="18"/>
                    <a:pt x="46" y="15"/>
                  </a:cubicBezTo>
                  <a:cubicBezTo>
                    <a:pt x="43" y="12"/>
                    <a:pt x="40" y="11"/>
                    <a:pt x="35" y="11"/>
                  </a:cubicBezTo>
                  <a:cubicBezTo>
                    <a:pt x="31" y="11"/>
                    <a:pt x="28" y="11"/>
                    <a:pt x="25" y="13"/>
                  </a:cubicBezTo>
                  <a:cubicBezTo>
                    <a:pt x="22" y="14"/>
                    <a:pt x="20" y="15"/>
                    <a:pt x="18" y="17"/>
                  </a:cubicBezTo>
                  <a:cubicBezTo>
                    <a:pt x="16" y="20"/>
                    <a:pt x="15" y="22"/>
                    <a:pt x="14" y="25"/>
                  </a:cubicBezTo>
                  <a:cubicBezTo>
                    <a:pt x="13" y="28"/>
                    <a:pt x="13" y="31"/>
                    <a:pt x="13" y="34"/>
                  </a:cubicBezTo>
                  <a:cubicBezTo>
                    <a:pt x="13" y="77"/>
                    <a:pt x="13" y="77"/>
                    <a:pt x="13"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4" name="Freeform 16"/>
            <p:cNvSpPr>
              <a:spLocks/>
            </p:cNvSpPr>
            <p:nvPr/>
          </p:nvSpPr>
          <p:spPr bwMode="gray">
            <a:xfrm>
              <a:off x="3121025" y="4627563"/>
              <a:ext cx="255588" cy="293688"/>
            </a:xfrm>
            <a:custGeom>
              <a:avLst/>
              <a:gdLst/>
              <a:ahLst/>
              <a:cxnLst>
                <a:cxn ang="0">
                  <a:pos x="55" y="26"/>
                </a:cxn>
                <a:cxn ang="0">
                  <a:pos x="48" y="15"/>
                </a:cxn>
                <a:cxn ang="0">
                  <a:pos x="36" y="11"/>
                </a:cxn>
                <a:cxn ang="0">
                  <a:pos x="25" y="13"/>
                </a:cxn>
                <a:cxn ang="0">
                  <a:pos x="18" y="20"/>
                </a:cxn>
                <a:cxn ang="0">
                  <a:pos x="14" y="29"/>
                </a:cxn>
                <a:cxn ang="0">
                  <a:pos x="13" y="40"/>
                </a:cxn>
                <a:cxn ang="0">
                  <a:pos x="14" y="50"/>
                </a:cxn>
                <a:cxn ang="0">
                  <a:pos x="18" y="59"/>
                </a:cxn>
                <a:cxn ang="0">
                  <a:pos x="24" y="65"/>
                </a:cxn>
                <a:cxn ang="0">
                  <a:pos x="35" y="68"/>
                </a:cxn>
                <a:cxn ang="0">
                  <a:pos x="49" y="63"/>
                </a:cxn>
                <a:cxn ang="0">
                  <a:pos x="55" y="49"/>
                </a:cxn>
                <a:cxn ang="0">
                  <a:pos x="68" y="49"/>
                </a:cxn>
                <a:cxn ang="0">
                  <a:pos x="57" y="71"/>
                </a:cxn>
                <a:cxn ang="0">
                  <a:pos x="35" y="78"/>
                </a:cxn>
                <a:cxn ang="0">
                  <a:pos x="20" y="76"/>
                </a:cxn>
                <a:cxn ang="0">
                  <a:pos x="8" y="68"/>
                </a:cxn>
                <a:cxn ang="0">
                  <a:pos x="2" y="56"/>
                </a:cxn>
                <a:cxn ang="0">
                  <a:pos x="0" y="40"/>
                </a:cxn>
                <a:cxn ang="0">
                  <a:pos x="2" y="24"/>
                </a:cxn>
                <a:cxn ang="0">
                  <a:pos x="8" y="12"/>
                </a:cxn>
                <a:cxn ang="0">
                  <a:pos x="19" y="3"/>
                </a:cxn>
                <a:cxn ang="0">
                  <a:pos x="35" y="0"/>
                </a:cxn>
                <a:cxn ang="0">
                  <a:pos x="47" y="1"/>
                </a:cxn>
                <a:cxn ang="0">
                  <a:pos x="57" y="6"/>
                </a:cxn>
                <a:cxn ang="0">
                  <a:pos x="64" y="14"/>
                </a:cxn>
                <a:cxn ang="0">
                  <a:pos x="68" y="26"/>
                </a:cxn>
                <a:cxn ang="0">
                  <a:pos x="55" y="26"/>
                </a:cxn>
              </a:cxnLst>
              <a:rect l="0" t="0" r="r" b="b"/>
              <a:pathLst>
                <a:path w="68" h="78">
                  <a:moveTo>
                    <a:pt x="55" y="26"/>
                  </a:moveTo>
                  <a:cubicBezTo>
                    <a:pt x="54" y="21"/>
                    <a:pt x="52" y="17"/>
                    <a:pt x="48" y="15"/>
                  </a:cubicBezTo>
                  <a:cubicBezTo>
                    <a:pt x="45" y="12"/>
                    <a:pt x="41" y="11"/>
                    <a:pt x="36" y="11"/>
                  </a:cubicBezTo>
                  <a:cubicBezTo>
                    <a:pt x="32" y="11"/>
                    <a:pt x="28" y="12"/>
                    <a:pt x="25" y="13"/>
                  </a:cubicBezTo>
                  <a:cubicBezTo>
                    <a:pt x="22" y="15"/>
                    <a:pt x="19"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19" y="62"/>
                    <a:pt x="22" y="64"/>
                    <a:pt x="24" y="65"/>
                  </a:cubicBezTo>
                  <a:cubicBezTo>
                    <a:pt x="27" y="67"/>
                    <a:pt x="31" y="68"/>
                    <a:pt x="35" y="68"/>
                  </a:cubicBezTo>
                  <a:cubicBezTo>
                    <a:pt x="41" y="68"/>
                    <a:pt x="45" y="66"/>
                    <a:pt x="49" y="63"/>
                  </a:cubicBezTo>
                  <a:cubicBezTo>
                    <a:pt x="52" y="59"/>
                    <a:pt x="54" y="55"/>
                    <a:pt x="55" y="49"/>
                  </a:cubicBezTo>
                  <a:cubicBezTo>
                    <a:pt x="68" y="49"/>
                    <a:pt x="68" y="49"/>
                    <a:pt x="68" y="49"/>
                  </a:cubicBezTo>
                  <a:cubicBezTo>
                    <a:pt x="66" y="58"/>
                    <a:pt x="63" y="66"/>
                    <a:pt x="57" y="71"/>
                  </a:cubicBezTo>
                  <a:cubicBezTo>
                    <a:pt x="52" y="76"/>
                    <a:pt x="44" y="78"/>
                    <a:pt x="35" y="78"/>
                  </a:cubicBezTo>
                  <a:cubicBezTo>
                    <a:pt x="29" y="78"/>
                    <a:pt x="24" y="78"/>
                    <a:pt x="20" y="76"/>
                  </a:cubicBezTo>
                  <a:cubicBezTo>
                    <a:pt x="15" y="74"/>
                    <a:pt x="11" y="71"/>
                    <a:pt x="8" y="68"/>
                  </a:cubicBezTo>
                  <a:cubicBezTo>
                    <a:pt x="6" y="64"/>
                    <a:pt x="3" y="60"/>
                    <a:pt x="2" y="56"/>
                  </a:cubicBezTo>
                  <a:cubicBezTo>
                    <a:pt x="0" y="51"/>
                    <a:pt x="0" y="46"/>
                    <a:pt x="0" y="40"/>
                  </a:cubicBezTo>
                  <a:cubicBezTo>
                    <a:pt x="0" y="35"/>
                    <a:pt x="0" y="29"/>
                    <a:pt x="2" y="24"/>
                  </a:cubicBezTo>
                  <a:cubicBezTo>
                    <a:pt x="3" y="19"/>
                    <a:pt x="5" y="15"/>
                    <a:pt x="8" y="12"/>
                  </a:cubicBezTo>
                  <a:cubicBezTo>
                    <a:pt x="11" y="8"/>
                    <a:pt x="15" y="5"/>
                    <a:pt x="19" y="3"/>
                  </a:cubicBezTo>
                  <a:cubicBezTo>
                    <a:pt x="24" y="1"/>
                    <a:pt x="29" y="0"/>
                    <a:pt x="35" y="0"/>
                  </a:cubicBezTo>
                  <a:cubicBezTo>
                    <a:pt x="39" y="0"/>
                    <a:pt x="43" y="0"/>
                    <a:pt x="47" y="1"/>
                  </a:cubicBezTo>
                  <a:cubicBezTo>
                    <a:pt x="51" y="2"/>
                    <a:pt x="54" y="4"/>
                    <a:pt x="57" y="6"/>
                  </a:cubicBezTo>
                  <a:cubicBezTo>
                    <a:pt x="60" y="8"/>
                    <a:pt x="62" y="11"/>
                    <a:pt x="64" y="14"/>
                  </a:cubicBezTo>
                  <a:cubicBezTo>
                    <a:pt x="66" y="17"/>
                    <a:pt x="67" y="21"/>
                    <a:pt x="68" y="26"/>
                  </a:cubicBezTo>
                  <a:lnTo>
                    <a:pt x="55"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5" name="Freeform 17"/>
            <p:cNvSpPr>
              <a:spLocks noEditPoints="1"/>
            </p:cNvSpPr>
            <p:nvPr/>
          </p:nvSpPr>
          <p:spPr bwMode="gray">
            <a:xfrm>
              <a:off x="3409950" y="4627563"/>
              <a:ext cx="261938" cy="293688"/>
            </a:xfrm>
            <a:custGeom>
              <a:avLst/>
              <a:gdLst/>
              <a:ahLst/>
              <a:cxnLst>
                <a:cxn ang="0">
                  <a:pos x="68" y="53"/>
                </a:cxn>
                <a:cxn ang="0">
                  <a:pos x="57" y="72"/>
                </a:cxn>
                <a:cxn ang="0">
                  <a:pos x="36" y="78"/>
                </a:cxn>
                <a:cxn ang="0">
                  <a:pos x="20" y="76"/>
                </a:cxn>
                <a:cxn ang="0">
                  <a:pos x="9" y="67"/>
                </a:cxn>
                <a:cxn ang="0">
                  <a:pos x="3" y="55"/>
                </a:cxn>
                <a:cxn ang="0">
                  <a:pos x="0" y="39"/>
                </a:cxn>
                <a:cxn ang="0">
                  <a:pos x="3" y="23"/>
                </a:cxn>
                <a:cxn ang="0">
                  <a:pos x="10" y="11"/>
                </a:cxn>
                <a:cxn ang="0">
                  <a:pos x="21" y="3"/>
                </a:cxn>
                <a:cxn ang="0">
                  <a:pos x="35" y="0"/>
                </a:cxn>
                <a:cxn ang="0">
                  <a:pos x="52" y="4"/>
                </a:cxn>
                <a:cxn ang="0">
                  <a:pos x="63"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50" y="17"/>
                </a:cxn>
                <a:cxn ang="0">
                  <a:pos x="43" y="12"/>
                </a:cxn>
                <a:cxn ang="0">
                  <a:pos x="35" y="11"/>
                </a:cxn>
                <a:cxn ang="0">
                  <a:pos x="26" y="12"/>
                </a:cxn>
                <a:cxn ang="0">
                  <a:pos x="19"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0" y="76"/>
                  </a:cubicBezTo>
                  <a:cubicBezTo>
                    <a:pt x="16" y="74"/>
                    <a:pt x="12" y="71"/>
                    <a:pt x="9" y="67"/>
                  </a:cubicBezTo>
                  <a:cubicBezTo>
                    <a:pt x="6" y="64"/>
                    <a:pt x="4" y="60"/>
                    <a:pt x="3" y="55"/>
                  </a:cubicBezTo>
                  <a:cubicBezTo>
                    <a:pt x="1" y="50"/>
                    <a:pt x="0" y="45"/>
                    <a:pt x="0" y="39"/>
                  </a:cubicBezTo>
                  <a:cubicBezTo>
                    <a:pt x="0" y="33"/>
                    <a:pt x="1" y="28"/>
                    <a:pt x="3" y="23"/>
                  </a:cubicBezTo>
                  <a:cubicBezTo>
                    <a:pt x="4" y="19"/>
                    <a:pt x="7" y="14"/>
                    <a:pt x="10" y="11"/>
                  </a:cubicBezTo>
                  <a:cubicBezTo>
                    <a:pt x="13" y="7"/>
                    <a:pt x="17" y="5"/>
                    <a:pt x="21" y="3"/>
                  </a:cubicBezTo>
                  <a:cubicBezTo>
                    <a:pt x="25" y="1"/>
                    <a:pt x="30" y="0"/>
                    <a:pt x="35" y="0"/>
                  </a:cubicBezTo>
                  <a:cubicBezTo>
                    <a:pt x="42" y="0"/>
                    <a:pt x="48" y="1"/>
                    <a:pt x="52" y="4"/>
                  </a:cubicBezTo>
                  <a:cubicBezTo>
                    <a:pt x="56" y="7"/>
                    <a:pt x="60" y="10"/>
                    <a:pt x="63" y="15"/>
                  </a:cubicBezTo>
                  <a:cubicBezTo>
                    <a:pt x="65" y="19"/>
                    <a:pt x="67" y="23"/>
                    <a:pt x="68" y="28"/>
                  </a:cubicBezTo>
                  <a:cubicBezTo>
                    <a:pt x="69" y="34"/>
                    <a:pt x="70" y="38"/>
                    <a:pt x="69" y="43"/>
                  </a:cubicBezTo>
                  <a:cubicBezTo>
                    <a:pt x="13" y="43"/>
                    <a:pt x="13" y="43"/>
                    <a:pt x="13" y="43"/>
                  </a:cubicBezTo>
                  <a:cubicBezTo>
                    <a:pt x="13" y="46"/>
                    <a:pt x="13" y="49"/>
                    <a:pt x="14" y="52"/>
                  </a:cubicBezTo>
                  <a:cubicBezTo>
                    <a:pt x="15" y="55"/>
                    <a:pt x="17" y="58"/>
                    <a:pt x="18" y="60"/>
                  </a:cubicBezTo>
                  <a:cubicBezTo>
                    <a:pt x="20" y="62"/>
                    <a:pt x="23" y="64"/>
                    <a:pt x="26" y="66"/>
                  </a:cubicBezTo>
                  <a:cubicBezTo>
                    <a:pt x="29" y="67"/>
                    <a:pt x="32" y="68"/>
                    <a:pt x="36" y="68"/>
                  </a:cubicBezTo>
                  <a:cubicBezTo>
                    <a:pt x="42" y="68"/>
                    <a:pt x="46" y="66"/>
                    <a:pt x="49" y="64"/>
                  </a:cubicBezTo>
                  <a:cubicBezTo>
                    <a:pt x="53" y="62"/>
                    <a:pt x="55" y="58"/>
                    <a:pt x="56" y="53"/>
                  </a:cubicBezTo>
                  <a:lnTo>
                    <a:pt x="68" y="53"/>
                  </a:lnTo>
                  <a:close/>
                  <a:moveTo>
                    <a:pt x="56" y="32"/>
                  </a:moveTo>
                  <a:cubicBezTo>
                    <a:pt x="56" y="29"/>
                    <a:pt x="55" y="26"/>
                    <a:pt x="54" y="24"/>
                  </a:cubicBezTo>
                  <a:cubicBezTo>
                    <a:pt x="53" y="21"/>
                    <a:pt x="52" y="19"/>
                    <a:pt x="50" y="17"/>
                  </a:cubicBezTo>
                  <a:cubicBezTo>
                    <a:pt x="48" y="15"/>
                    <a:pt x="46" y="14"/>
                    <a:pt x="43" y="12"/>
                  </a:cubicBezTo>
                  <a:cubicBezTo>
                    <a:pt x="40" y="11"/>
                    <a:pt x="38" y="11"/>
                    <a:pt x="35" y="11"/>
                  </a:cubicBezTo>
                  <a:cubicBezTo>
                    <a:pt x="31" y="11"/>
                    <a:pt x="29"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6" name="Freeform 18"/>
            <p:cNvSpPr>
              <a:spLocks/>
            </p:cNvSpPr>
            <p:nvPr/>
          </p:nvSpPr>
          <p:spPr bwMode="gray">
            <a:xfrm>
              <a:off x="3833813" y="4548188"/>
              <a:ext cx="150813" cy="368300"/>
            </a:xfrm>
            <a:custGeom>
              <a:avLst/>
              <a:gdLst/>
              <a:ahLst/>
              <a:cxnLst>
                <a:cxn ang="0">
                  <a:pos x="25" y="23"/>
                </a:cxn>
                <a:cxn ang="0">
                  <a:pos x="40" y="23"/>
                </a:cxn>
                <a:cxn ang="0">
                  <a:pos x="40" y="34"/>
                </a:cxn>
                <a:cxn ang="0">
                  <a:pos x="25" y="34"/>
                </a:cxn>
                <a:cxn ang="0">
                  <a:pos x="25" y="80"/>
                </a:cxn>
                <a:cxn ang="0">
                  <a:pos x="26" y="84"/>
                </a:cxn>
                <a:cxn ang="0">
                  <a:pos x="27" y="86"/>
                </a:cxn>
                <a:cxn ang="0">
                  <a:pos x="30" y="87"/>
                </a:cxn>
                <a:cxn ang="0">
                  <a:pos x="35" y="87"/>
                </a:cxn>
                <a:cxn ang="0">
                  <a:pos x="40" y="87"/>
                </a:cxn>
                <a:cxn ang="0">
                  <a:pos x="40" y="98"/>
                </a:cxn>
                <a:cxn ang="0">
                  <a:pos x="31" y="98"/>
                </a:cxn>
                <a:cxn ang="0">
                  <a:pos x="23"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6" y="83"/>
                    <a:pt x="26" y="84"/>
                  </a:cubicBezTo>
                  <a:cubicBezTo>
                    <a:pt x="26" y="85"/>
                    <a:pt x="27" y="85"/>
                    <a:pt x="27" y="86"/>
                  </a:cubicBezTo>
                  <a:cubicBezTo>
                    <a:pt x="28" y="86"/>
                    <a:pt x="29" y="86"/>
                    <a:pt x="30" y="87"/>
                  </a:cubicBezTo>
                  <a:cubicBezTo>
                    <a:pt x="31" y="87"/>
                    <a:pt x="33" y="87"/>
                    <a:pt x="35" y="87"/>
                  </a:cubicBezTo>
                  <a:cubicBezTo>
                    <a:pt x="40" y="87"/>
                    <a:pt x="40" y="87"/>
                    <a:pt x="40" y="87"/>
                  </a:cubicBezTo>
                  <a:cubicBezTo>
                    <a:pt x="40" y="98"/>
                    <a:pt x="40" y="98"/>
                    <a:pt x="40" y="98"/>
                  </a:cubicBezTo>
                  <a:cubicBezTo>
                    <a:pt x="31" y="98"/>
                    <a:pt x="31" y="98"/>
                    <a:pt x="31" y="98"/>
                  </a:cubicBezTo>
                  <a:cubicBezTo>
                    <a:pt x="28" y="98"/>
                    <a:pt x="25" y="98"/>
                    <a:pt x="23" y="97"/>
                  </a:cubicBezTo>
                  <a:cubicBezTo>
                    <a:pt x="21" y="97"/>
                    <a:pt x="19" y="96"/>
                    <a:pt x="17" y="95"/>
                  </a:cubicBezTo>
                  <a:cubicBezTo>
                    <a:pt x="16" y="94"/>
                    <a:pt x="15"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7" name="Freeform 19"/>
            <p:cNvSpPr>
              <a:spLocks/>
            </p:cNvSpPr>
            <p:nvPr/>
          </p:nvSpPr>
          <p:spPr bwMode="gray">
            <a:xfrm>
              <a:off x="4037013" y="4525963"/>
              <a:ext cx="233363" cy="390525"/>
            </a:xfrm>
            <a:custGeom>
              <a:avLst/>
              <a:gdLst/>
              <a:ahLst/>
              <a:cxnLst>
                <a:cxn ang="0">
                  <a:pos x="0" y="0"/>
                </a:cxn>
                <a:cxn ang="0">
                  <a:pos x="12" y="0"/>
                </a:cxn>
                <a:cxn ang="0">
                  <a:pos x="12" y="40"/>
                </a:cxn>
                <a:cxn ang="0">
                  <a:pos x="12" y="40"/>
                </a:cxn>
                <a:cxn ang="0">
                  <a:pos x="16" y="34"/>
                </a:cxn>
                <a:cxn ang="0">
                  <a:pos x="22" y="30"/>
                </a:cxn>
                <a:cxn ang="0">
                  <a:pos x="29" y="28"/>
                </a:cxn>
                <a:cxn ang="0">
                  <a:pos x="36" y="27"/>
                </a:cxn>
                <a:cxn ang="0">
                  <a:pos x="48" y="29"/>
                </a:cxn>
                <a:cxn ang="0">
                  <a:pos x="56" y="35"/>
                </a:cxn>
                <a:cxn ang="0">
                  <a:pos x="60" y="43"/>
                </a:cxn>
                <a:cxn ang="0">
                  <a:pos x="62" y="54"/>
                </a:cxn>
                <a:cxn ang="0">
                  <a:pos x="62" y="104"/>
                </a:cxn>
                <a:cxn ang="0">
                  <a:pos x="49" y="104"/>
                </a:cxn>
                <a:cxn ang="0">
                  <a:pos x="49" y="53"/>
                </a:cxn>
                <a:cxn ang="0">
                  <a:pos x="45" y="42"/>
                </a:cxn>
                <a:cxn ang="0">
                  <a:pos x="34" y="38"/>
                </a:cxn>
                <a:cxn ang="0">
                  <a:pos x="24" y="40"/>
                </a:cxn>
                <a:cxn ang="0">
                  <a:pos x="17" y="44"/>
                </a:cxn>
                <a:cxn ang="0">
                  <a:pos x="13" y="52"/>
                </a:cxn>
                <a:cxn ang="0">
                  <a:pos x="12" y="61"/>
                </a:cxn>
                <a:cxn ang="0">
                  <a:pos x="12" y="104"/>
                </a:cxn>
                <a:cxn ang="0">
                  <a:pos x="0" y="104"/>
                </a:cxn>
                <a:cxn ang="0">
                  <a:pos x="0" y="0"/>
                </a:cxn>
              </a:cxnLst>
              <a:rect l="0" t="0" r="r" b="b"/>
              <a:pathLst>
                <a:path w="62" h="104">
                  <a:moveTo>
                    <a:pt x="0" y="0"/>
                  </a:moveTo>
                  <a:cubicBezTo>
                    <a:pt x="12" y="0"/>
                    <a:pt x="12" y="0"/>
                    <a:pt x="12" y="0"/>
                  </a:cubicBezTo>
                  <a:cubicBezTo>
                    <a:pt x="12" y="40"/>
                    <a:pt x="12" y="40"/>
                    <a:pt x="12" y="40"/>
                  </a:cubicBezTo>
                  <a:cubicBezTo>
                    <a:pt x="12" y="40"/>
                    <a:pt x="12" y="40"/>
                    <a:pt x="12" y="40"/>
                  </a:cubicBezTo>
                  <a:cubicBezTo>
                    <a:pt x="13" y="37"/>
                    <a:pt x="15" y="35"/>
                    <a:pt x="16" y="34"/>
                  </a:cubicBezTo>
                  <a:cubicBezTo>
                    <a:pt x="18" y="32"/>
                    <a:pt x="20" y="31"/>
                    <a:pt x="22" y="30"/>
                  </a:cubicBezTo>
                  <a:cubicBezTo>
                    <a:pt x="24" y="29"/>
                    <a:pt x="27" y="28"/>
                    <a:pt x="29" y="28"/>
                  </a:cubicBezTo>
                  <a:cubicBezTo>
                    <a:pt x="31" y="27"/>
                    <a:pt x="34" y="27"/>
                    <a:pt x="36" y="27"/>
                  </a:cubicBezTo>
                  <a:cubicBezTo>
                    <a:pt x="41" y="27"/>
                    <a:pt x="45" y="28"/>
                    <a:pt x="48" y="29"/>
                  </a:cubicBezTo>
                  <a:cubicBezTo>
                    <a:pt x="52" y="30"/>
                    <a:pt x="54" y="32"/>
                    <a:pt x="56" y="35"/>
                  </a:cubicBezTo>
                  <a:cubicBezTo>
                    <a:pt x="58" y="37"/>
                    <a:pt x="60" y="40"/>
                    <a:pt x="60" y="43"/>
                  </a:cubicBezTo>
                  <a:cubicBezTo>
                    <a:pt x="61" y="47"/>
                    <a:pt x="62" y="50"/>
                    <a:pt x="62" y="54"/>
                  </a:cubicBezTo>
                  <a:cubicBezTo>
                    <a:pt x="62" y="104"/>
                    <a:pt x="62" y="104"/>
                    <a:pt x="62" y="104"/>
                  </a:cubicBezTo>
                  <a:cubicBezTo>
                    <a:pt x="49" y="104"/>
                    <a:pt x="49" y="104"/>
                    <a:pt x="49" y="104"/>
                  </a:cubicBezTo>
                  <a:cubicBezTo>
                    <a:pt x="49" y="53"/>
                    <a:pt x="49" y="53"/>
                    <a:pt x="49" y="53"/>
                  </a:cubicBezTo>
                  <a:cubicBezTo>
                    <a:pt x="49" y="48"/>
                    <a:pt x="48" y="45"/>
                    <a:pt x="45" y="42"/>
                  </a:cubicBezTo>
                  <a:cubicBezTo>
                    <a:pt x="43" y="39"/>
                    <a:pt x="39" y="38"/>
                    <a:pt x="34" y="38"/>
                  </a:cubicBezTo>
                  <a:cubicBezTo>
                    <a:pt x="30" y="38"/>
                    <a:pt x="27" y="38"/>
                    <a:pt x="24" y="40"/>
                  </a:cubicBezTo>
                  <a:cubicBezTo>
                    <a:pt x="22" y="41"/>
                    <a:pt x="19" y="42"/>
                    <a:pt x="17" y="44"/>
                  </a:cubicBezTo>
                  <a:cubicBezTo>
                    <a:pt x="16" y="47"/>
                    <a:pt x="14" y="49"/>
                    <a:pt x="13" y="52"/>
                  </a:cubicBezTo>
                  <a:cubicBezTo>
                    <a:pt x="12" y="55"/>
                    <a:pt x="12" y="58"/>
                    <a:pt x="12" y="61"/>
                  </a:cubicBezTo>
                  <a:cubicBezTo>
                    <a:pt x="12" y="104"/>
                    <a:pt x="12" y="104"/>
                    <a:pt x="12" y="104"/>
                  </a:cubicBezTo>
                  <a:cubicBezTo>
                    <a:pt x="0" y="104"/>
                    <a:pt x="0" y="104"/>
                    <a:pt x="0" y="104"/>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8" name="Freeform 20"/>
            <p:cNvSpPr>
              <a:spLocks noEditPoints="1"/>
            </p:cNvSpPr>
            <p:nvPr/>
          </p:nvSpPr>
          <p:spPr bwMode="gray">
            <a:xfrm>
              <a:off x="4322763" y="4627563"/>
              <a:ext cx="258763" cy="293688"/>
            </a:xfrm>
            <a:custGeom>
              <a:avLst/>
              <a:gdLst/>
              <a:ahLst/>
              <a:cxnLst>
                <a:cxn ang="0">
                  <a:pos x="68" y="53"/>
                </a:cxn>
                <a:cxn ang="0">
                  <a:pos x="57" y="72"/>
                </a:cxn>
                <a:cxn ang="0">
                  <a:pos x="36" y="78"/>
                </a:cxn>
                <a:cxn ang="0">
                  <a:pos x="20" y="76"/>
                </a:cxn>
                <a:cxn ang="0">
                  <a:pos x="9" y="67"/>
                </a:cxn>
                <a:cxn ang="0">
                  <a:pos x="2" y="55"/>
                </a:cxn>
                <a:cxn ang="0">
                  <a:pos x="0" y="39"/>
                </a:cxn>
                <a:cxn ang="0">
                  <a:pos x="2" y="23"/>
                </a:cxn>
                <a:cxn ang="0">
                  <a:pos x="10" y="11"/>
                </a:cxn>
                <a:cxn ang="0">
                  <a:pos x="21" y="3"/>
                </a:cxn>
                <a:cxn ang="0">
                  <a:pos x="35" y="0"/>
                </a:cxn>
                <a:cxn ang="0">
                  <a:pos x="52" y="4"/>
                </a:cxn>
                <a:cxn ang="0">
                  <a:pos x="62" y="15"/>
                </a:cxn>
                <a:cxn ang="0">
                  <a:pos x="68" y="28"/>
                </a:cxn>
                <a:cxn ang="0">
                  <a:pos x="69" y="43"/>
                </a:cxn>
                <a:cxn ang="0">
                  <a:pos x="13" y="43"/>
                </a:cxn>
                <a:cxn ang="0">
                  <a:pos x="14" y="52"/>
                </a:cxn>
                <a:cxn ang="0">
                  <a:pos x="18" y="60"/>
                </a:cxn>
                <a:cxn ang="0">
                  <a:pos x="26" y="66"/>
                </a:cxn>
                <a:cxn ang="0">
                  <a:pos x="36" y="68"/>
                </a:cxn>
                <a:cxn ang="0">
                  <a:pos x="49" y="64"/>
                </a:cxn>
                <a:cxn ang="0">
                  <a:pos x="56" y="53"/>
                </a:cxn>
                <a:cxn ang="0">
                  <a:pos x="68" y="53"/>
                </a:cxn>
                <a:cxn ang="0">
                  <a:pos x="56" y="32"/>
                </a:cxn>
                <a:cxn ang="0">
                  <a:pos x="54" y="24"/>
                </a:cxn>
                <a:cxn ang="0">
                  <a:pos x="49" y="17"/>
                </a:cxn>
                <a:cxn ang="0">
                  <a:pos x="43" y="12"/>
                </a:cxn>
                <a:cxn ang="0">
                  <a:pos x="34" y="11"/>
                </a:cxn>
                <a:cxn ang="0">
                  <a:pos x="26" y="12"/>
                </a:cxn>
                <a:cxn ang="0">
                  <a:pos x="19" y="17"/>
                </a:cxn>
                <a:cxn ang="0">
                  <a:pos x="15" y="24"/>
                </a:cxn>
                <a:cxn ang="0">
                  <a:pos x="13" y="32"/>
                </a:cxn>
                <a:cxn ang="0">
                  <a:pos x="56" y="32"/>
                </a:cxn>
              </a:cxnLst>
              <a:rect l="0" t="0" r="r" b="b"/>
              <a:pathLst>
                <a:path w="69" h="78">
                  <a:moveTo>
                    <a:pt x="68" y="53"/>
                  </a:moveTo>
                  <a:cubicBezTo>
                    <a:pt x="66" y="61"/>
                    <a:pt x="63" y="68"/>
                    <a:pt x="57" y="72"/>
                  </a:cubicBezTo>
                  <a:cubicBezTo>
                    <a:pt x="51" y="76"/>
                    <a:pt x="44" y="78"/>
                    <a:pt x="36" y="78"/>
                  </a:cubicBezTo>
                  <a:cubicBezTo>
                    <a:pt x="30" y="78"/>
                    <a:pt x="24" y="77"/>
                    <a:pt x="20" y="76"/>
                  </a:cubicBezTo>
                  <a:cubicBezTo>
                    <a:pt x="16" y="74"/>
                    <a:pt x="12" y="71"/>
                    <a:pt x="9" y="67"/>
                  </a:cubicBezTo>
                  <a:cubicBezTo>
                    <a:pt x="6" y="64"/>
                    <a:pt x="4" y="60"/>
                    <a:pt x="2" y="55"/>
                  </a:cubicBezTo>
                  <a:cubicBezTo>
                    <a:pt x="1" y="50"/>
                    <a:pt x="0" y="45"/>
                    <a:pt x="0" y="39"/>
                  </a:cubicBezTo>
                  <a:cubicBezTo>
                    <a:pt x="0" y="33"/>
                    <a:pt x="1" y="28"/>
                    <a:pt x="2" y="23"/>
                  </a:cubicBezTo>
                  <a:cubicBezTo>
                    <a:pt x="4" y="19"/>
                    <a:pt x="6" y="14"/>
                    <a:pt x="10" y="11"/>
                  </a:cubicBezTo>
                  <a:cubicBezTo>
                    <a:pt x="13" y="7"/>
                    <a:pt x="17" y="5"/>
                    <a:pt x="21" y="3"/>
                  </a:cubicBezTo>
                  <a:cubicBezTo>
                    <a:pt x="25" y="1"/>
                    <a:pt x="30" y="0"/>
                    <a:pt x="35" y="0"/>
                  </a:cubicBezTo>
                  <a:cubicBezTo>
                    <a:pt x="42" y="0"/>
                    <a:pt x="47" y="1"/>
                    <a:pt x="52" y="4"/>
                  </a:cubicBezTo>
                  <a:cubicBezTo>
                    <a:pt x="56" y="7"/>
                    <a:pt x="60" y="10"/>
                    <a:pt x="62" y="15"/>
                  </a:cubicBezTo>
                  <a:cubicBezTo>
                    <a:pt x="65" y="19"/>
                    <a:pt x="67" y="23"/>
                    <a:pt x="68" y="28"/>
                  </a:cubicBezTo>
                  <a:cubicBezTo>
                    <a:pt x="69" y="34"/>
                    <a:pt x="69" y="38"/>
                    <a:pt x="69" y="43"/>
                  </a:cubicBezTo>
                  <a:cubicBezTo>
                    <a:pt x="13" y="43"/>
                    <a:pt x="13" y="43"/>
                    <a:pt x="13" y="43"/>
                  </a:cubicBezTo>
                  <a:cubicBezTo>
                    <a:pt x="13" y="46"/>
                    <a:pt x="13" y="49"/>
                    <a:pt x="14" y="52"/>
                  </a:cubicBezTo>
                  <a:cubicBezTo>
                    <a:pt x="15" y="55"/>
                    <a:pt x="16" y="58"/>
                    <a:pt x="18" y="60"/>
                  </a:cubicBezTo>
                  <a:cubicBezTo>
                    <a:pt x="20" y="62"/>
                    <a:pt x="23" y="64"/>
                    <a:pt x="26" y="66"/>
                  </a:cubicBezTo>
                  <a:cubicBezTo>
                    <a:pt x="29" y="67"/>
                    <a:pt x="32" y="68"/>
                    <a:pt x="36" y="68"/>
                  </a:cubicBezTo>
                  <a:cubicBezTo>
                    <a:pt x="41" y="68"/>
                    <a:pt x="46" y="66"/>
                    <a:pt x="49" y="64"/>
                  </a:cubicBezTo>
                  <a:cubicBezTo>
                    <a:pt x="52" y="62"/>
                    <a:pt x="55" y="58"/>
                    <a:pt x="56" y="53"/>
                  </a:cubicBezTo>
                  <a:lnTo>
                    <a:pt x="68" y="53"/>
                  </a:lnTo>
                  <a:close/>
                  <a:moveTo>
                    <a:pt x="56" y="32"/>
                  </a:moveTo>
                  <a:cubicBezTo>
                    <a:pt x="56" y="29"/>
                    <a:pt x="55" y="26"/>
                    <a:pt x="54" y="24"/>
                  </a:cubicBezTo>
                  <a:cubicBezTo>
                    <a:pt x="53" y="21"/>
                    <a:pt x="51" y="19"/>
                    <a:pt x="49" y="17"/>
                  </a:cubicBezTo>
                  <a:cubicBezTo>
                    <a:pt x="48" y="15"/>
                    <a:pt x="45" y="14"/>
                    <a:pt x="43" y="12"/>
                  </a:cubicBezTo>
                  <a:cubicBezTo>
                    <a:pt x="40" y="11"/>
                    <a:pt x="37" y="11"/>
                    <a:pt x="34" y="11"/>
                  </a:cubicBezTo>
                  <a:cubicBezTo>
                    <a:pt x="31" y="11"/>
                    <a:pt x="28" y="11"/>
                    <a:pt x="26" y="12"/>
                  </a:cubicBezTo>
                  <a:cubicBezTo>
                    <a:pt x="23" y="14"/>
                    <a:pt x="21" y="15"/>
                    <a:pt x="19" y="17"/>
                  </a:cubicBezTo>
                  <a:cubicBezTo>
                    <a:pt x="17"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29" name="Freeform 21"/>
            <p:cNvSpPr>
              <a:spLocks/>
            </p:cNvSpPr>
            <p:nvPr/>
          </p:nvSpPr>
          <p:spPr bwMode="gray">
            <a:xfrm>
              <a:off x="4762500" y="4627563"/>
              <a:ext cx="254000" cy="293688"/>
            </a:xfrm>
            <a:custGeom>
              <a:avLst/>
              <a:gdLst/>
              <a:ahLst/>
              <a:cxnLst>
                <a:cxn ang="0">
                  <a:pos x="55" y="26"/>
                </a:cxn>
                <a:cxn ang="0">
                  <a:pos x="49" y="15"/>
                </a:cxn>
                <a:cxn ang="0">
                  <a:pos x="36" y="11"/>
                </a:cxn>
                <a:cxn ang="0">
                  <a:pos x="25" y="13"/>
                </a:cxn>
                <a:cxn ang="0">
                  <a:pos x="18" y="20"/>
                </a:cxn>
                <a:cxn ang="0">
                  <a:pos x="14" y="29"/>
                </a:cxn>
                <a:cxn ang="0">
                  <a:pos x="13" y="40"/>
                </a:cxn>
                <a:cxn ang="0">
                  <a:pos x="14" y="50"/>
                </a:cxn>
                <a:cxn ang="0">
                  <a:pos x="18" y="59"/>
                </a:cxn>
                <a:cxn ang="0">
                  <a:pos x="25" y="65"/>
                </a:cxn>
                <a:cxn ang="0">
                  <a:pos x="35" y="68"/>
                </a:cxn>
                <a:cxn ang="0">
                  <a:pos x="49" y="63"/>
                </a:cxn>
                <a:cxn ang="0">
                  <a:pos x="56" y="49"/>
                </a:cxn>
                <a:cxn ang="0">
                  <a:pos x="68" y="49"/>
                </a:cxn>
                <a:cxn ang="0">
                  <a:pos x="58" y="71"/>
                </a:cxn>
                <a:cxn ang="0">
                  <a:pos x="35" y="78"/>
                </a:cxn>
                <a:cxn ang="0">
                  <a:pos x="20" y="76"/>
                </a:cxn>
                <a:cxn ang="0">
                  <a:pos x="9" y="68"/>
                </a:cxn>
                <a:cxn ang="0">
                  <a:pos x="2" y="56"/>
                </a:cxn>
                <a:cxn ang="0">
                  <a:pos x="0" y="40"/>
                </a:cxn>
                <a:cxn ang="0">
                  <a:pos x="2" y="24"/>
                </a:cxn>
                <a:cxn ang="0">
                  <a:pos x="9" y="12"/>
                </a:cxn>
                <a:cxn ang="0">
                  <a:pos x="20" y="3"/>
                </a:cxn>
                <a:cxn ang="0">
                  <a:pos x="36" y="0"/>
                </a:cxn>
                <a:cxn ang="0">
                  <a:pos x="48" y="1"/>
                </a:cxn>
                <a:cxn ang="0">
                  <a:pos x="58" y="6"/>
                </a:cxn>
                <a:cxn ang="0">
                  <a:pos x="65" y="14"/>
                </a:cxn>
                <a:cxn ang="0">
                  <a:pos x="68" y="26"/>
                </a:cxn>
                <a:cxn ang="0">
                  <a:pos x="55" y="26"/>
                </a:cxn>
              </a:cxnLst>
              <a:rect l="0" t="0" r="r" b="b"/>
              <a:pathLst>
                <a:path w="68" h="78">
                  <a:moveTo>
                    <a:pt x="55" y="26"/>
                  </a:moveTo>
                  <a:cubicBezTo>
                    <a:pt x="54" y="21"/>
                    <a:pt x="52" y="17"/>
                    <a:pt x="49" y="15"/>
                  </a:cubicBezTo>
                  <a:cubicBezTo>
                    <a:pt x="46" y="12"/>
                    <a:pt x="42" y="11"/>
                    <a:pt x="36" y="11"/>
                  </a:cubicBezTo>
                  <a:cubicBezTo>
                    <a:pt x="32" y="11"/>
                    <a:pt x="28" y="12"/>
                    <a:pt x="25" y="13"/>
                  </a:cubicBezTo>
                  <a:cubicBezTo>
                    <a:pt x="22" y="15"/>
                    <a:pt x="20" y="17"/>
                    <a:pt x="18" y="20"/>
                  </a:cubicBezTo>
                  <a:cubicBezTo>
                    <a:pt x="16" y="22"/>
                    <a:pt x="15" y="26"/>
                    <a:pt x="14" y="29"/>
                  </a:cubicBezTo>
                  <a:cubicBezTo>
                    <a:pt x="13" y="33"/>
                    <a:pt x="13" y="36"/>
                    <a:pt x="13" y="40"/>
                  </a:cubicBezTo>
                  <a:cubicBezTo>
                    <a:pt x="13" y="44"/>
                    <a:pt x="13" y="47"/>
                    <a:pt x="14" y="50"/>
                  </a:cubicBezTo>
                  <a:cubicBezTo>
                    <a:pt x="15" y="54"/>
                    <a:pt x="16" y="57"/>
                    <a:pt x="18" y="59"/>
                  </a:cubicBezTo>
                  <a:cubicBezTo>
                    <a:pt x="20" y="62"/>
                    <a:pt x="22" y="64"/>
                    <a:pt x="25" y="65"/>
                  </a:cubicBezTo>
                  <a:cubicBezTo>
                    <a:pt x="28" y="67"/>
                    <a:pt x="31" y="68"/>
                    <a:pt x="35" y="68"/>
                  </a:cubicBezTo>
                  <a:cubicBezTo>
                    <a:pt x="41" y="68"/>
                    <a:pt x="46" y="66"/>
                    <a:pt x="49" y="63"/>
                  </a:cubicBezTo>
                  <a:cubicBezTo>
                    <a:pt x="53" y="59"/>
                    <a:pt x="55" y="55"/>
                    <a:pt x="56" y="49"/>
                  </a:cubicBezTo>
                  <a:cubicBezTo>
                    <a:pt x="68" y="49"/>
                    <a:pt x="68" y="49"/>
                    <a:pt x="68" y="49"/>
                  </a:cubicBezTo>
                  <a:cubicBezTo>
                    <a:pt x="67" y="58"/>
                    <a:pt x="63" y="66"/>
                    <a:pt x="58" y="71"/>
                  </a:cubicBezTo>
                  <a:cubicBezTo>
                    <a:pt x="52" y="76"/>
                    <a:pt x="45" y="78"/>
                    <a:pt x="35" y="78"/>
                  </a:cubicBezTo>
                  <a:cubicBezTo>
                    <a:pt x="29" y="78"/>
                    <a:pt x="24" y="78"/>
                    <a:pt x="20" y="76"/>
                  </a:cubicBezTo>
                  <a:cubicBezTo>
                    <a:pt x="16" y="74"/>
                    <a:pt x="12" y="71"/>
                    <a:pt x="9" y="68"/>
                  </a:cubicBezTo>
                  <a:cubicBezTo>
                    <a:pt x="6" y="64"/>
                    <a:pt x="4" y="60"/>
                    <a:pt x="2" y="56"/>
                  </a:cubicBezTo>
                  <a:cubicBezTo>
                    <a:pt x="1" y="51"/>
                    <a:pt x="0" y="46"/>
                    <a:pt x="0" y="40"/>
                  </a:cubicBezTo>
                  <a:cubicBezTo>
                    <a:pt x="0" y="35"/>
                    <a:pt x="1" y="29"/>
                    <a:pt x="2" y="24"/>
                  </a:cubicBezTo>
                  <a:cubicBezTo>
                    <a:pt x="4" y="19"/>
                    <a:pt x="6" y="15"/>
                    <a:pt x="9" y="12"/>
                  </a:cubicBezTo>
                  <a:cubicBezTo>
                    <a:pt x="12" y="8"/>
                    <a:pt x="15" y="5"/>
                    <a:pt x="20" y="3"/>
                  </a:cubicBezTo>
                  <a:cubicBezTo>
                    <a:pt x="24" y="1"/>
                    <a:pt x="30" y="0"/>
                    <a:pt x="36" y="0"/>
                  </a:cubicBezTo>
                  <a:cubicBezTo>
                    <a:pt x="40" y="0"/>
                    <a:pt x="44" y="0"/>
                    <a:pt x="48" y="1"/>
                  </a:cubicBezTo>
                  <a:cubicBezTo>
                    <a:pt x="51" y="2"/>
                    <a:pt x="55" y="4"/>
                    <a:pt x="58" y="6"/>
                  </a:cubicBezTo>
                  <a:cubicBezTo>
                    <a:pt x="60" y="8"/>
                    <a:pt x="63" y="11"/>
                    <a:pt x="65" y="14"/>
                  </a:cubicBezTo>
                  <a:cubicBezTo>
                    <a:pt x="66" y="17"/>
                    <a:pt x="68" y="21"/>
                    <a:pt x="68" y="26"/>
                  </a:cubicBezTo>
                  <a:lnTo>
                    <a:pt x="55"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0" name="Freeform 22"/>
            <p:cNvSpPr>
              <a:spLocks noEditPoints="1"/>
            </p:cNvSpPr>
            <p:nvPr/>
          </p:nvSpPr>
          <p:spPr bwMode="gray">
            <a:xfrm>
              <a:off x="5051425" y="4627563"/>
              <a:ext cx="273050" cy="293688"/>
            </a:xfrm>
            <a:custGeom>
              <a:avLst/>
              <a:gdLst/>
              <a:ahLst/>
              <a:cxnLst>
                <a:cxn ang="0">
                  <a:pos x="3" y="24"/>
                </a:cxn>
                <a:cxn ang="0">
                  <a:pos x="10" y="11"/>
                </a:cxn>
                <a:cxn ang="0">
                  <a:pos x="21" y="3"/>
                </a:cxn>
                <a:cxn ang="0">
                  <a:pos x="37" y="0"/>
                </a:cxn>
                <a:cxn ang="0">
                  <a:pos x="53" y="3"/>
                </a:cxn>
                <a:cxn ang="0">
                  <a:pos x="64" y="11"/>
                </a:cxn>
                <a:cxn ang="0">
                  <a:pos x="71" y="24"/>
                </a:cxn>
                <a:cxn ang="0">
                  <a:pos x="73" y="39"/>
                </a:cxn>
                <a:cxn ang="0">
                  <a:pos x="71" y="55"/>
                </a:cxn>
                <a:cxn ang="0">
                  <a:pos x="64" y="67"/>
                </a:cxn>
                <a:cxn ang="0">
                  <a:pos x="53" y="75"/>
                </a:cxn>
                <a:cxn ang="0">
                  <a:pos x="37" y="78"/>
                </a:cxn>
                <a:cxn ang="0">
                  <a:pos x="21" y="75"/>
                </a:cxn>
                <a:cxn ang="0">
                  <a:pos x="10" y="67"/>
                </a:cxn>
                <a:cxn ang="0">
                  <a:pos x="3" y="55"/>
                </a:cxn>
                <a:cxn ang="0">
                  <a:pos x="0" y="39"/>
                </a:cxn>
                <a:cxn ang="0">
                  <a:pos x="3" y="24"/>
                </a:cxn>
                <a:cxn ang="0">
                  <a:pos x="15" y="51"/>
                </a:cxn>
                <a:cxn ang="0">
                  <a:pos x="20" y="60"/>
                </a:cxn>
                <a:cxn ang="0">
                  <a:pos x="28" y="66"/>
                </a:cxn>
                <a:cxn ang="0">
                  <a:pos x="37" y="68"/>
                </a:cxn>
                <a:cxn ang="0">
                  <a:pos x="46" y="66"/>
                </a:cxn>
                <a:cxn ang="0">
                  <a:pos x="53" y="60"/>
                </a:cxn>
                <a:cxn ang="0">
                  <a:pos x="58" y="51"/>
                </a:cxn>
                <a:cxn ang="0">
                  <a:pos x="60" y="39"/>
                </a:cxn>
                <a:cxn ang="0">
                  <a:pos x="58" y="27"/>
                </a:cxn>
                <a:cxn ang="0">
                  <a:pos x="53" y="18"/>
                </a:cxn>
                <a:cxn ang="0">
                  <a:pos x="46" y="13"/>
                </a:cxn>
                <a:cxn ang="0">
                  <a:pos x="37" y="11"/>
                </a:cxn>
                <a:cxn ang="0">
                  <a:pos x="28" y="13"/>
                </a:cxn>
                <a:cxn ang="0">
                  <a:pos x="20" y="18"/>
                </a:cxn>
                <a:cxn ang="0">
                  <a:pos x="15" y="27"/>
                </a:cxn>
                <a:cxn ang="0">
                  <a:pos x="13" y="39"/>
                </a:cxn>
                <a:cxn ang="0">
                  <a:pos x="15" y="51"/>
                </a:cxn>
              </a:cxnLst>
              <a:rect l="0" t="0" r="r" b="b"/>
              <a:pathLst>
                <a:path w="73" h="78">
                  <a:moveTo>
                    <a:pt x="3" y="24"/>
                  </a:moveTo>
                  <a:cubicBezTo>
                    <a:pt x="4" y="19"/>
                    <a:pt x="7" y="15"/>
                    <a:pt x="10" y="11"/>
                  </a:cubicBezTo>
                  <a:cubicBezTo>
                    <a:pt x="13" y="8"/>
                    <a:pt x="17" y="5"/>
                    <a:pt x="21" y="3"/>
                  </a:cubicBezTo>
                  <a:cubicBezTo>
                    <a:pt x="26" y="1"/>
                    <a:pt x="31" y="0"/>
                    <a:pt x="37" y="0"/>
                  </a:cubicBezTo>
                  <a:cubicBezTo>
                    <a:pt x="43" y="0"/>
                    <a:pt x="48" y="1"/>
                    <a:pt x="53" y="3"/>
                  </a:cubicBezTo>
                  <a:cubicBezTo>
                    <a:pt x="57" y="5"/>
                    <a:pt x="61" y="8"/>
                    <a:pt x="64" y="11"/>
                  </a:cubicBezTo>
                  <a:cubicBezTo>
                    <a:pt x="67" y="15"/>
                    <a:pt x="69" y="19"/>
                    <a:pt x="71" y="24"/>
                  </a:cubicBezTo>
                  <a:cubicBezTo>
                    <a:pt x="73" y="29"/>
                    <a:pt x="73" y="34"/>
                    <a:pt x="73" y="39"/>
                  </a:cubicBezTo>
                  <a:cubicBezTo>
                    <a:pt x="73" y="45"/>
                    <a:pt x="73" y="50"/>
                    <a:pt x="71" y="55"/>
                  </a:cubicBezTo>
                  <a:cubicBezTo>
                    <a:pt x="69" y="59"/>
                    <a:pt x="67" y="64"/>
                    <a:pt x="64" y="67"/>
                  </a:cubicBezTo>
                  <a:cubicBezTo>
                    <a:pt x="61" y="71"/>
                    <a:pt x="57" y="73"/>
                    <a:pt x="53" y="75"/>
                  </a:cubicBezTo>
                  <a:cubicBezTo>
                    <a:pt x="48" y="77"/>
                    <a:pt x="43" y="78"/>
                    <a:pt x="37" y="78"/>
                  </a:cubicBezTo>
                  <a:cubicBezTo>
                    <a:pt x="31" y="78"/>
                    <a:pt x="26" y="77"/>
                    <a:pt x="21" y="75"/>
                  </a:cubicBezTo>
                  <a:cubicBezTo>
                    <a:pt x="17" y="73"/>
                    <a:pt x="13" y="71"/>
                    <a:pt x="10" y="67"/>
                  </a:cubicBezTo>
                  <a:cubicBezTo>
                    <a:pt x="7" y="64"/>
                    <a:pt x="4" y="59"/>
                    <a:pt x="3" y="55"/>
                  </a:cubicBezTo>
                  <a:cubicBezTo>
                    <a:pt x="1" y="50"/>
                    <a:pt x="0" y="45"/>
                    <a:pt x="0" y="39"/>
                  </a:cubicBezTo>
                  <a:cubicBezTo>
                    <a:pt x="0" y="34"/>
                    <a:pt x="1" y="29"/>
                    <a:pt x="3" y="24"/>
                  </a:cubicBezTo>
                  <a:close/>
                  <a:moveTo>
                    <a:pt x="15" y="51"/>
                  </a:moveTo>
                  <a:cubicBezTo>
                    <a:pt x="16" y="55"/>
                    <a:pt x="18" y="58"/>
                    <a:pt x="20" y="60"/>
                  </a:cubicBezTo>
                  <a:cubicBezTo>
                    <a:pt x="22" y="63"/>
                    <a:pt x="25" y="64"/>
                    <a:pt x="28" y="66"/>
                  </a:cubicBezTo>
                  <a:cubicBezTo>
                    <a:pt x="31" y="67"/>
                    <a:pt x="34" y="68"/>
                    <a:pt x="37" y="68"/>
                  </a:cubicBezTo>
                  <a:cubicBezTo>
                    <a:pt x="40" y="68"/>
                    <a:pt x="43" y="67"/>
                    <a:pt x="46" y="66"/>
                  </a:cubicBezTo>
                  <a:cubicBezTo>
                    <a:pt x="49" y="64"/>
                    <a:pt x="51" y="63"/>
                    <a:pt x="53" y="60"/>
                  </a:cubicBezTo>
                  <a:cubicBezTo>
                    <a:pt x="56" y="58"/>
                    <a:pt x="57" y="55"/>
                    <a:pt x="58" y="51"/>
                  </a:cubicBezTo>
                  <a:cubicBezTo>
                    <a:pt x="60" y="48"/>
                    <a:pt x="60" y="44"/>
                    <a:pt x="60" y="39"/>
                  </a:cubicBezTo>
                  <a:cubicBezTo>
                    <a:pt x="60" y="35"/>
                    <a:pt x="60" y="31"/>
                    <a:pt x="58" y="27"/>
                  </a:cubicBezTo>
                  <a:cubicBezTo>
                    <a:pt x="57" y="24"/>
                    <a:pt x="56" y="21"/>
                    <a:pt x="53" y="18"/>
                  </a:cubicBezTo>
                  <a:cubicBezTo>
                    <a:pt x="51" y="16"/>
                    <a:pt x="49" y="14"/>
                    <a:pt x="46" y="13"/>
                  </a:cubicBezTo>
                  <a:cubicBezTo>
                    <a:pt x="43" y="11"/>
                    <a:pt x="40" y="11"/>
                    <a:pt x="37" y="11"/>
                  </a:cubicBezTo>
                  <a:cubicBezTo>
                    <a:pt x="34" y="11"/>
                    <a:pt x="31" y="11"/>
                    <a:pt x="28" y="13"/>
                  </a:cubicBezTo>
                  <a:cubicBezTo>
                    <a:pt x="25" y="14"/>
                    <a:pt x="22" y="16"/>
                    <a:pt x="20" y="18"/>
                  </a:cubicBezTo>
                  <a:cubicBezTo>
                    <a:pt x="18" y="21"/>
                    <a:pt x="16" y="24"/>
                    <a:pt x="15" y="27"/>
                  </a:cubicBezTo>
                  <a:cubicBezTo>
                    <a:pt x="14" y="31"/>
                    <a:pt x="13" y="35"/>
                    <a:pt x="13" y="39"/>
                  </a:cubicBezTo>
                  <a:cubicBezTo>
                    <a:pt x="13" y="44"/>
                    <a:pt x="14" y="48"/>
                    <a:pt x="15"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1" name="Freeform 23"/>
            <p:cNvSpPr>
              <a:spLocks/>
            </p:cNvSpPr>
            <p:nvPr/>
          </p:nvSpPr>
          <p:spPr bwMode="gray">
            <a:xfrm>
              <a:off x="5376863" y="4627563"/>
              <a:ext cx="398463"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1" y="0"/>
                </a:cxn>
                <a:cxn ang="0">
                  <a:pos x="91" y="1"/>
                </a:cxn>
                <a:cxn ang="0">
                  <a:pos x="99" y="5"/>
                </a:cxn>
                <a:cxn ang="0">
                  <a:pos x="104" y="12"/>
                </a:cxn>
                <a:cxn ang="0">
                  <a:pos x="106" y="22"/>
                </a:cxn>
                <a:cxn ang="0">
                  <a:pos x="106" y="77"/>
                </a:cxn>
                <a:cxn ang="0">
                  <a:pos x="93" y="77"/>
                </a:cxn>
                <a:cxn ang="0">
                  <a:pos x="93" y="27"/>
                </a:cxn>
                <a:cxn ang="0">
                  <a:pos x="93" y="21"/>
                </a:cxn>
                <a:cxn ang="0">
                  <a:pos x="91" y="16"/>
                </a:cxn>
                <a:cxn ang="0">
                  <a:pos x="86" y="12"/>
                </a:cxn>
                <a:cxn ang="0">
                  <a:pos x="79" y="11"/>
                </a:cxn>
                <a:cxn ang="0">
                  <a:pos x="64" y="16"/>
                </a:cxn>
                <a:cxn ang="0">
                  <a:pos x="59" y="30"/>
                </a:cxn>
                <a:cxn ang="0">
                  <a:pos x="59" y="77"/>
                </a:cxn>
                <a:cxn ang="0">
                  <a:pos x="47" y="77"/>
                </a:cxn>
                <a:cxn ang="0">
                  <a:pos x="47" y="27"/>
                </a:cxn>
                <a:cxn ang="0">
                  <a:pos x="46" y="21"/>
                </a:cxn>
                <a:cxn ang="0">
                  <a:pos x="44" y="15"/>
                </a:cxn>
                <a:cxn ang="0">
                  <a:pos x="40" y="12"/>
                </a:cxn>
                <a:cxn ang="0">
                  <a:pos x="33" y="11"/>
                </a:cxn>
                <a:cxn ang="0">
                  <a:pos x="23" y="13"/>
                </a:cxn>
                <a:cxn ang="0">
                  <a:pos x="17" y="18"/>
                </a:cxn>
                <a:cxn ang="0">
                  <a:pos x="14" y="25"/>
                </a:cxn>
                <a:cxn ang="0">
                  <a:pos x="13" y="30"/>
                </a:cxn>
                <a:cxn ang="0">
                  <a:pos x="13" y="77"/>
                </a:cxn>
                <a:cxn ang="0">
                  <a:pos x="0" y="77"/>
                </a:cxn>
                <a:cxn ang="0">
                  <a:pos x="0" y="2"/>
                </a:cxn>
              </a:cxnLst>
              <a:rect l="0" t="0" r="r" b="b"/>
              <a:pathLst>
                <a:path w="106" h="77">
                  <a:moveTo>
                    <a:pt x="0" y="2"/>
                  </a:moveTo>
                  <a:cubicBezTo>
                    <a:pt x="12" y="2"/>
                    <a:pt x="12" y="2"/>
                    <a:pt x="12" y="2"/>
                  </a:cubicBezTo>
                  <a:cubicBezTo>
                    <a:pt x="12" y="13"/>
                    <a:pt x="12" y="13"/>
                    <a:pt x="12" y="13"/>
                  </a:cubicBezTo>
                  <a:cubicBezTo>
                    <a:pt x="12" y="13"/>
                    <a:pt x="12" y="13"/>
                    <a:pt x="12" y="13"/>
                  </a:cubicBezTo>
                  <a:cubicBezTo>
                    <a:pt x="18" y="4"/>
                    <a:pt x="26" y="0"/>
                    <a:pt x="36" y="0"/>
                  </a:cubicBezTo>
                  <a:cubicBezTo>
                    <a:pt x="41" y="0"/>
                    <a:pt x="45" y="1"/>
                    <a:pt x="49" y="3"/>
                  </a:cubicBezTo>
                  <a:cubicBezTo>
                    <a:pt x="53" y="5"/>
                    <a:pt x="56" y="8"/>
                    <a:pt x="57" y="13"/>
                  </a:cubicBezTo>
                  <a:cubicBezTo>
                    <a:pt x="60" y="9"/>
                    <a:pt x="63" y="5"/>
                    <a:pt x="67" y="3"/>
                  </a:cubicBezTo>
                  <a:cubicBezTo>
                    <a:pt x="71" y="1"/>
                    <a:pt x="76" y="0"/>
                    <a:pt x="81" y="0"/>
                  </a:cubicBezTo>
                  <a:cubicBezTo>
                    <a:pt x="84" y="0"/>
                    <a:pt x="88" y="0"/>
                    <a:pt x="91" y="1"/>
                  </a:cubicBezTo>
                  <a:cubicBezTo>
                    <a:pt x="94" y="2"/>
                    <a:pt x="97" y="3"/>
                    <a:pt x="99" y="5"/>
                  </a:cubicBezTo>
                  <a:cubicBezTo>
                    <a:pt x="101" y="7"/>
                    <a:pt x="103" y="9"/>
                    <a:pt x="104" y="12"/>
                  </a:cubicBezTo>
                  <a:cubicBezTo>
                    <a:pt x="105" y="14"/>
                    <a:pt x="106" y="18"/>
                    <a:pt x="106" y="22"/>
                  </a:cubicBezTo>
                  <a:cubicBezTo>
                    <a:pt x="106" y="77"/>
                    <a:pt x="106" y="77"/>
                    <a:pt x="106" y="77"/>
                  </a:cubicBezTo>
                  <a:cubicBezTo>
                    <a:pt x="93" y="77"/>
                    <a:pt x="93" y="77"/>
                    <a:pt x="93" y="77"/>
                  </a:cubicBezTo>
                  <a:cubicBezTo>
                    <a:pt x="93" y="27"/>
                    <a:pt x="93" y="27"/>
                    <a:pt x="93" y="27"/>
                  </a:cubicBezTo>
                  <a:cubicBezTo>
                    <a:pt x="93" y="25"/>
                    <a:pt x="93" y="23"/>
                    <a:pt x="93" y="21"/>
                  </a:cubicBezTo>
                  <a:cubicBezTo>
                    <a:pt x="92" y="19"/>
                    <a:pt x="92" y="17"/>
                    <a:pt x="91" y="16"/>
                  </a:cubicBezTo>
                  <a:cubicBezTo>
                    <a:pt x="89" y="14"/>
                    <a:pt x="88" y="13"/>
                    <a:pt x="86" y="12"/>
                  </a:cubicBezTo>
                  <a:cubicBezTo>
                    <a:pt x="84" y="11"/>
                    <a:pt x="82" y="11"/>
                    <a:pt x="79" y="11"/>
                  </a:cubicBezTo>
                  <a:cubicBezTo>
                    <a:pt x="73" y="11"/>
                    <a:pt x="68" y="13"/>
                    <a:pt x="64" y="16"/>
                  </a:cubicBezTo>
                  <a:cubicBezTo>
                    <a:pt x="61" y="19"/>
                    <a:pt x="59" y="24"/>
                    <a:pt x="59" y="30"/>
                  </a:cubicBezTo>
                  <a:cubicBezTo>
                    <a:pt x="59" y="77"/>
                    <a:pt x="59" y="77"/>
                    <a:pt x="59" y="77"/>
                  </a:cubicBezTo>
                  <a:cubicBezTo>
                    <a:pt x="47" y="77"/>
                    <a:pt x="47" y="77"/>
                    <a:pt x="47" y="77"/>
                  </a:cubicBezTo>
                  <a:cubicBezTo>
                    <a:pt x="47" y="27"/>
                    <a:pt x="47" y="27"/>
                    <a:pt x="47" y="27"/>
                  </a:cubicBezTo>
                  <a:cubicBezTo>
                    <a:pt x="47" y="25"/>
                    <a:pt x="47" y="23"/>
                    <a:pt x="46" y="21"/>
                  </a:cubicBezTo>
                  <a:cubicBezTo>
                    <a:pt x="46" y="19"/>
                    <a:pt x="45" y="17"/>
                    <a:pt x="44" y="15"/>
                  </a:cubicBezTo>
                  <a:cubicBezTo>
                    <a:pt x="43" y="14"/>
                    <a:pt x="41" y="13"/>
                    <a:pt x="40" y="12"/>
                  </a:cubicBezTo>
                  <a:cubicBezTo>
                    <a:pt x="38" y="11"/>
                    <a:pt x="35" y="11"/>
                    <a:pt x="33" y="11"/>
                  </a:cubicBezTo>
                  <a:cubicBezTo>
                    <a:pt x="29" y="11"/>
                    <a:pt x="26" y="11"/>
                    <a:pt x="23" y="13"/>
                  </a:cubicBezTo>
                  <a:cubicBezTo>
                    <a:pt x="21" y="14"/>
                    <a:pt x="19" y="16"/>
                    <a:pt x="17" y="18"/>
                  </a:cubicBezTo>
                  <a:cubicBezTo>
                    <a:pt x="16" y="20"/>
                    <a:pt x="14" y="22"/>
                    <a:pt x="14" y="25"/>
                  </a:cubicBezTo>
                  <a:cubicBezTo>
                    <a:pt x="13" y="27"/>
                    <a:pt x="13" y="28"/>
                    <a:pt x="13" y="30"/>
                  </a:cubicBezTo>
                  <a:cubicBezTo>
                    <a:pt x="13" y="77"/>
                    <a:pt x="13" y="77"/>
                    <a:pt x="13"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2" name="Freeform 24"/>
            <p:cNvSpPr>
              <a:spLocks/>
            </p:cNvSpPr>
            <p:nvPr/>
          </p:nvSpPr>
          <p:spPr bwMode="gray">
            <a:xfrm>
              <a:off x="5843588" y="4627563"/>
              <a:ext cx="393700" cy="288925"/>
            </a:xfrm>
            <a:custGeom>
              <a:avLst/>
              <a:gdLst/>
              <a:ahLst/>
              <a:cxnLst>
                <a:cxn ang="0">
                  <a:pos x="0" y="2"/>
                </a:cxn>
                <a:cxn ang="0">
                  <a:pos x="11" y="2"/>
                </a:cxn>
                <a:cxn ang="0">
                  <a:pos x="11" y="13"/>
                </a:cxn>
                <a:cxn ang="0">
                  <a:pos x="12" y="13"/>
                </a:cxn>
                <a:cxn ang="0">
                  <a:pos x="36" y="0"/>
                </a:cxn>
                <a:cxn ang="0">
                  <a:pos x="48" y="3"/>
                </a:cxn>
                <a:cxn ang="0">
                  <a:pos x="56" y="13"/>
                </a:cxn>
                <a:cxn ang="0">
                  <a:pos x="66"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5" y="12"/>
                </a:cxn>
                <a:cxn ang="0">
                  <a:pos x="78" y="11"/>
                </a:cxn>
                <a:cxn ang="0">
                  <a:pos x="64" y="16"/>
                </a:cxn>
                <a:cxn ang="0">
                  <a:pos x="59" y="30"/>
                </a:cxn>
                <a:cxn ang="0">
                  <a:pos x="59" y="77"/>
                </a:cxn>
                <a:cxn ang="0">
                  <a:pos x="46" y="77"/>
                </a:cxn>
                <a:cxn ang="0">
                  <a:pos x="46" y="27"/>
                </a:cxn>
                <a:cxn ang="0">
                  <a:pos x="45"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1" y="2"/>
                    <a:pt x="11" y="2"/>
                    <a:pt x="11" y="2"/>
                  </a:cubicBezTo>
                  <a:cubicBezTo>
                    <a:pt x="11" y="13"/>
                    <a:pt x="11" y="13"/>
                    <a:pt x="11" y="13"/>
                  </a:cubicBezTo>
                  <a:cubicBezTo>
                    <a:pt x="12" y="13"/>
                    <a:pt x="12" y="13"/>
                    <a:pt x="12" y="13"/>
                  </a:cubicBezTo>
                  <a:cubicBezTo>
                    <a:pt x="17" y="4"/>
                    <a:pt x="25" y="0"/>
                    <a:pt x="36" y="0"/>
                  </a:cubicBezTo>
                  <a:cubicBezTo>
                    <a:pt x="40" y="0"/>
                    <a:pt x="45" y="1"/>
                    <a:pt x="48" y="3"/>
                  </a:cubicBezTo>
                  <a:cubicBezTo>
                    <a:pt x="52" y="5"/>
                    <a:pt x="55" y="8"/>
                    <a:pt x="56" y="13"/>
                  </a:cubicBezTo>
                  <a:cubicBezTo>
                    <a:pt x="59" y="9"/>
                    <a:pt x="62" y="5"/>
                    <a:pt x="66" y="3"/>
                  </a:cubicBezTo>
                  <a:cubicBezTo>
                    <a:pt x="71" y="1"/>
                    <a:pt x="75" y="0"/>
                    <a:pt x="80" y="0"/>
                  </a:cubicBezTo>
                  <a:cubicBezTo>
                    <a:pt x="84" y="0"/>
                    <a:pt x="87" y="0"/>
                    <a:pt x="90" y="1"/>
                  </a:cubicBezTo>
                  <a:cubicBezTo>
                    <a:pt x="93" y="2"/>
                    <a:pt x="96" y="3"/>
                    <a:pt x="98" y="5"/>
                  </a:cubicBezTo>
                  <a:cubicBezTo>
                    <a:pt x="100" y="7"/>
                    <a:pt x="102" y="9"/>
                    <a:pt x="103" y="12"/>
                  </a:cubicBezTo>
                  <a:cubicBezTo>
                    <a:pt x="104" y="14"/>
                    <a:pt x="105" y="18"/>
                    <a:pt x="105" y="22"/>
                  </a:cubicBezTo>
                  <a:cubicBezTo>
                    <a:pt x="105" y="77"/>
                    <a:pt x="105" y="77"/>
                    <a:pt x="105" y="77"/>
                  </a:cubicBezTo>
                  <a:cubicBezTo>
                    <a:pt x="93" y="77"/>
                    <a:pt x="93" y="77"/>
                    <a:pt x="93" y="77"/>
                  </a:cubicBezTo>
                  <a:cubicBezTo>
                    <a:pt x="93" y="27"/>
                    <a:pt x="93" y="27"/>
                    <a:pt x="93" y="27"/>
                  </a:cubicBezTo>
                  <a:cubicBezTo>
                    <a:pt x="93" y="25"/>
                    <a:pt x="92" y="23"/>
                    <a:pt x="92" y="21"/>
                  </a:cubicBezTo>
                  <a:cubicBezTo>
                    <a:pt x="92" y="19"/>
                    <a:pt x="91" y="17"/>
                    <a:pt x="90" y="16"/>
                  </a:cubicBezTo>
                  <a:cubicBezTo>
                    <a:pt x="89" y="14"/>
                    <a:pt x="87" y="13"/>
                    <a:pt x="85" y="12"/>
                  </a:cubicBezTo>
                  <a:cubicBezTo>
                    <a:pt x="84" y="11"/>
                    <a:pt x="81" y="11"/>
                    <a:pt x="78" y="11"/>
                  </a:cubicBezTo>
                  <a:cubicBezTo>
                    <a:pt x="72" y="11"/>
                    <a:pt x="67" y="13"/>
                    <a:pt x="64" y="16"/>
                  </a:cubicBezTo>
                  <a:cubicBezTo>
                    <a:pt x="60" y="19"/>
                    <a:pt x="59" y="24"/>
                    <a:pt x="59" y="30"/>
                  </a:cubicBezTo>
                  <a:cubicBezTo>
                    <a:pt x="59" y="77"/>
                    <a:pt x="59" y="77"/>
                    <a:pt x="59" y="77"/>
                  </a:cubicBezTo>
                  <a:cubicBezTo>
                    <a:pt x="46" y="77"/>
                    <a:pt x="46" y="77"/>
                    <a:pt x="46" y="77"/>
                  </a:cubicBezTo>
                  <a:cubicBezTo>
                    <a:pt x="46" y="27"/>
                    <a:pt x="46" y="27"/>
                    <a:pt x="46" y="27"/>
                  </a:cubicBezTo>
                  <a:cubicBezTo>
                    <a:pt x="46" y="25"/>
                    <a:pt x="46" y="23"/>
                    <a:pt x="45" y="21"/>
                  </a:cubicBezTo>
                  <a:cubicBezTo>
                    <a:pt x="45" y="19"/>
                    <a:pt x="44" y="17"/>
                    <a:pt x="43" y="15"/>
                  </a:cubicBezTo>
                  <a:cubicBezTo>
                    <a:pt x="42" y="14"/>
                    <a:pt x="41" y="13"/>
                    <a:pt x="39" y="12"/>
                  </a:cubicBezTo>
                  <a:cubicBezTo>
                    <a:pt x="37" y="11"/>
                    <a:pt x="35" y="11"/>
                    <a:pt x="32" y="11"/>
                  </a:cubicBezTo>
                  <a:cubicBezTo>
                    <a:pt x="28" y="11"/>
                    <a:pt x="25" y="11"/>
                    <a:pt x="23" y="13"/>
                  </a:cubicBezTo>
                  <a:cubicBezTo>
                    <a:pt x="20" y="14"/>
                    <a:pt x="18" y="16"/>
                    <a:pt x="17" y="18"/>
                  </a:cubicBezTo>
                  <a:cubicBezTo>
                    <a:pt x="15" y="20"/>
                    <a:pt x="14" y="22"/>
                    <a:pt x="13" y="25"/>
                  </a:cubicBezTo>
                  <a:cubicBezTo>
                    <a:pt x="12" y="27"/>
                    <a:pt x="12" y="28"/>
                    <a:pt x="12" y="30"/>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3" name="Freeform 25"/>
            <p:cNvSpPr>
              <a:spLocks noEditPoints="1"/>
            </p:cNvSpPr>
            <p:nvPr/>
          </p:nvSpPr>
          <p:spPr bwMode="gray">
            <a:xfrm>
              <a:off x="6308725" y="4525963"/>
              <a:ext cx="46038" cy="390525"/>
            </a:xfrm>
            <a:custGeom>
              <a:avLst/>
              <a:gdLst/>
              <a:ahLst/>
              <a:cxnLst>
                <a:cxn ang="0">
                  <a:pos x="29" y="35"/>
                </a:cxn>
                <a:cxn ang="0">
                  <a:pos x="0" y="35"/>
                </a:cxn>
                <a:cxn ang="0">
                  <a:pos x="0" y="0"/>
                </a:cxn>
                <a:cxn ang="0">
                  <a:pos x="29" y="0"/>
                </a:cxn>
                <a:cxn ang="0">
                  <a:pos x="29" y="35"/>
                </a:cxn>
                <a:cxn ang="0">
                  <a:pos x="0" y="69"/>
                </a:cxn>
                <a:cxn ang="0">
                  <a:pos x="29" y="69"/>
                </a:cxn>
                <a:cxn ang="0">
                  <a:pos x="29" y="246"/>
                </a:cxn>
                <a:cxn ang="0">
                  <a:pos x="0" y="246"/>
                </a:cxn>
                <a:cxn ang="0">
                  <a:pos x="0" y="69"/>
                </a:cxn>
              </a:cxnLst>
              <a:rect l="0" t="0" r="r" b="b"/>
              <a:pathLst>
                <a:path w="29" h="246">
                  <a:moveTo>
                    <a:pt x="29" y="35"/>
                  </a:moveTo>
                  <a:lnTo>
                    <a:pt x="0" y="35"/>
                  </a:lnTo>
                  <a:lnTo>
                    <a:pt x="0" y="0"/>
                  </a:lnTo>
                  <a:lnTo>
                    <a:pt x="29" y="0"/>
                  </a:lnTo>
                  <a:lnTo>
                    <a:pt x="29" y="35"/>
                  </a:lnTo>
                  <a:close/>
                  <a:moveTo>
                    <a:pt x="0" y="69"/>
                  </a:moveTo>
                  <a:lnTo>
                    <a:pt x="29" y="69"/>
                  </a:lnTo>
                  <a:lnTo>
                    <a:pt x="29" y="246"/>
                  </a:lnTo>
                  <a:lnTo>
                    <a:pt x="0" y="246"/>
                  </a:lnTo>
                  <a:lnTo>
                    <a:pt x="0" y="6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4" name="Freeform 26"/>
            <p:cNvSpPr>
              <a:spLocks/>
            </p:cNvSpPr>
            <p:nvPr/>
          </p:nvSpPr>
          <p:spPr bwMode="gray">
            <a:xfrm>
              <a:off x="6396038"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29" y="87"/>
                </a:cxn>
                <a:cxn ang="0">
                  <a:pos x="34" y="87"/>
                </a:cxn>
                <a:cxn ang="0">
                  <a:pos x="40" y="87"/>
                </a:cxn>
                <a:cxn ang="0">
                  <a:pos x="40" y="98"/>
                </a:cxn>
                <a:cxn ang="0">
                  <a:pos x="30" y="98"/>
                </a:cxn>
                <a:cxn ang="0">
                  <a:pos x="22" y="97"/>
                </a:cxn>
                <a:cxn ang="0">
                  <a:pos x="17" y="95"/>
                </a:cxn>
                <a:cxn ang="0">
                  <a:pos x="14" y="90"/>
                </a:cxn>
                <a:cxn ang="0">
                  <a:pos x="12" y="81"/>
                </a:cxn>
                <a:cxn ang="0">
                  <a:pos x="12" y="34"/>
                </a:cxn>
                <a:cxn ang="0">
                  <a:pos x="0" y="34"/>
                </a:cxn>
                <a:cxn ang="0">
                  <a:pos x="0" y="23"/>
                </a:cxn>
                <a:cxn ang="0">
                  <a:pos x="12" y="23"/>
                </a:cxn>
                <a:cxn ang="0">
                  <a:pos x="12"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5" y="85"/>
                    <a:pt x="26" y="85"/>
                    <a:pt x="27" y="86"/>
                  </a:cubicBezTo>
                  <a:cubicBezTo>
                    <a:pt x="27" y="86"/>
                    <a:pt x="28" y="86"/>
                    <a:pt x="29" y="87"/>
                  </a:cubicBezTo>
                  <a:cubicBezTo>
                    <a:pt x="31" y="87"/>
                    <a:pt x="32" y="87"/>
                    <a:pt x="34" y="87"/>
                  </a:cubicBezTo>
                  <a:cubicBezTo>
                    <a:pt x="40" y="87"/>
                    <a:pt x="40" y="87"/>
                    <a:pt x="40" y="87"/>
                  </a:cubicBezTo>
                  <a:cubicBezTo>
                    <a:pt x="40" y="98"/>
                    <a:pt x="40" y="98"/>
                    <a:pt x="40" y="98"/>
                  </a:cubicBezTo>
                  <a:cubicBezTo>
                    <a:pt x="30" y="98"/>
                    <a:pt x="30" y="98"/>
                    <a:pt x="30" y="98"/>
                  </a:cubicBezTo>
                  <a:cubicBezTo>
                    <a:pt x="27" y="98"/>
                    <a:pt x="24" y="98"/>
                    <a:pt x="22" y="97"/>
                  </a:cubicBezTo>
                  <a:cubicBezTo>
                    <a:pt x="20" y="97"/>
                    <a:pt x="18" y="96"/>
                    <a:pt x="17" y="95"/>
                  </a:cubicBezTo>
                  <a:cubicBezTo>
                    <a:pt x="15" y="94"/>
                    <a:pt x="14" y="92"/>
                    <a:pt x="14" y="90"/>
                  </a:cubicBezTo>
                  <a:cubicBezTo>
                    <a:pt x="13" y="88"/>
                    <a:pt x="12" y="85"/>
                    <a:pt x="12" y="81"/>
                  </a:cubicBezTo>
                  <a:cubicBezTo>
                    <a:pt x="12" y="34"/>
                    <a:pt x="12" y="34"/>
                    <a:pt x="12" y="34"/>
                  </a:cubicBezTo>
                  <a:cubicBezTo>
                    <a:pt x="0" y="34"/>
                    <a:pt x="0" y="34"/>
                    <a:pt x="0" y="34"/>
                  </a:cubicBezTo>
                  <a:cubicBezTo>
                    <a:pt x="0" y="23"/>
                    <a:pt x="0" y="23"/>
                    <a:pt x="0" y="23"/>
                  </a:cubicBezTo>
                  <a:cubicBezTo>
                    <a:pt x="12" y="23"/>
                    <a:pt x="12" y="23"/>
                    <a:pt x="12" y="23"/>
                  </a:cubicBezTo>
                  <a:cubicBezTo>
                    <a:pt x="12" y="0"/>
                    <a:pt x="12" y="0"/>
                    <a:pt x="12"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5" name="Freeform 27"/>
            <p:cNvSpPr>
              <a:spLocks/>
            </p:cNvSpPr>
            <p:nvPr/>
          </p:nvSpPr>
          <p:spPr bwMode="gray">
            <a:xfrm>
              <a:off x="6594475" y="4627563"/>
              <a:ext cx="393700" cy="288925"/>
            </a:xfrm>
            <a:custGeom>
              <a:avLst/>
              <a:gdLst/>
              <a:ahLst/>
              <a:cxnLst>
                <a:cxn ang="0">
                  <a:pos x="0" y="2"/>
                </a:cxn>
                <a:cxn ang="0">
                  <a:pos x="12" y="2"/>
                </a:cxn>
                <a:cxn ang="0">
                  <a:pos x="12" y="13"/>
                </a:cxn>
                <a:cxn ang="0">
                  <a:pos x="12" y="13"/>
                </a:cxn>
                <a:cxn ang="0">
                  <a:pos x="36" y="0"/>
                </a:cxn>
                <a:cxn ang="0">
                  <a:pos x="49" y="3"/>
                </a:cxn>
                <a:cxn ang="0">
                  <a:pos x="57" y="13"/>
                </a:cxn>
                <a:cxn ang="0">
                  <a:pos x="67" y="3"/>
                </a:cxn>
                <a:cxn ang="0">
                  <a:pos x="80" y="0"/>
                </a:cxn>
                <a:cxn ang="0">
                  <a:pos x="90" y="1"/>
                </a:cxn>
                <a:cxn ang="0">
                  <a:pos x="98" y="5"/>
                </a:cxn>
                <a:cxn ang="0">
                  <a:pos x="103" y="12"/>
                </a:cxn>
                <a:cxn ang="0">
                  <a:pos x="105" y="22"/>
                </a:cxn>
                <a:cxn ang="0">
                  <a:pos x="105" y="77"/>
                </a:cxn>
                <a:cxn ang="0">
                  <a:pos x="93" y="77"/>
                </a:cxn>
                <a:cxn ang="0">
                  <a:pos x="93" y="27"/>
                </a:cxn>
                <a:cxn ang="0">
                  <a:pos x="92" y="21"/>
                </a:cxn>
                <a:cxn ang="0">
                  <a:pos x="90" y="16"/>
                </a:cxn>
                <a:cxn ang="0">
                  <a:pos x="86" y="12"/>
                </a:cxn>
                <a:cxn ang="0">
                  <a:pos x="78" y="11"/>
                </a:cxn>
                <a:cxn ang="0">
                  <a:pos x="64" y="16"/>
                </a:cxn>
                <a:cxn ang="0">
                  <a:pos x="59" y="30"/>
                </a:cxn>
                <a:cxn ang="0">
                  <a:pos x="59" y="77"/>
                </a:cxn>
                <a:cxn ang="0">
                  <a:pos x="46" y="77"/>
                </a:cxn>
                <a:cxn ang="0">
                  <a:pos x="46" y="27"/>
                </a:cxn>
                <a:cxn ang="0">
                  <a:pos x="46" y="21"/>
                </a:cxn>
                <a:cxn ang="0">
                  <a:pos x="43" y="15"/>
                </a:cxn>
                <a:cxn ang="0">
                  <a:pos x="39" y="12"/>
                </a:cxn>
                <a:cxn ang="0">
                  <a:pos x="32" y="11"/>
                </a:cxn>
                <a:cxn ang="0">
                  <a:pos x="23" y="13"/>
                </a:cxn>
                <a:cxn ang="0">
                  <a:pos x="17" y="18"/>
                </a:cxn>
                <a:cxn ang="0">
                  <a:pos x="13" y="25"/>
                </a:cxn>
                <a:cxn ang="0">
                  <a:pos x="12" y="30"/>
                </a:cxn>
                <a:cxn ang="0">
                  <a:pos x="12" y="77"/>
                </a:cxn>
                <a:cxn ang="0">
                  <a:pos x="0" y="77"/>
                </a:cxn>
                <a:cxn ang="0">
                  <a:pos x="0" y="2"/>
                </a:cxn>
              </a:cxnLst>
              <a:rect l="0" t="0" r="r" b="b"/>
              <a:pathLst>
                <a:path w="105" h="77">
                  <a:moveTo>
                    <a:pt x="0" y="2"/>
                  </a:moveTo>
                  <a:cubicBezTo>
                    <a:pt x="12" y="2"/>
                    <a:pt x="12" y="2"/>
                    <a:pt x="12" y="2"/>
                  </a:cubicBezTo>
                  <a:cubicBezTo>
                    <a:pt x="12" y="13"/>
                    <a:pt x="12" y="13"/>
                    <a:pt x="12" y="13"/>
                  </a:cubicBezTo>
                  <a:cubicBezTo>
                    <a:pt x="12" y="13"/>
                    <a:pt x="12" y="13"/>
                    <a:pt x="12" y="13"/>
                  </a:cubicBezTo>
                  <a:cubicBezTo>
                    <a:pt x="17" y="4"/>
                    <a:pt x="26" y="0"/>
                    <a:pt x="36" y="0"/>
                  </a:cubicBezTo>
                  <a:cubicBezTo>
                    <a:pt x="41" y="0"/>
                    <a:pt x="45" y="1"/>
                    <a:pt x="49" y="3"/>
                  </a:cubicBezTo>
                  <a:cubicBezTo>
                    <a:pt x="52" y="5"/>
                    <a:pt x="55" y="8"/>
                    <a:pt x="57" y="13"/>
                  </a:cubicBezTo>
                  <a:cubicBezTo>
                    <a:pt x="59" y="9"/>
                    <a:pt x="63" y="5"/>
                    <a:pt x="67" y="3"/>
                  </a:cubicBezTo>
                  <a:cubicBezTo>
                    <a:pt x="71" y="1"/>
                    <a:pt x="75" y="0"/>
                    <a:pt x="80" y="0"/>
                  </a:cubicBezTo>
                  <a:cubicBezTo>
                    <a:pt x="84" y="0"/>
                    <a:pt x="87" y="0"/>
                    <a:pt x="90" y="1"/>
                  </a:cubicBezTo>
                  <a:cubicBezTo>
                    <a:pt x="94" y="2"/>
                    <a:pt x="96" y="3"/>
                    <a:pt x="98" y="5"/>
                  </a:cubicBezTo>
                  <a:cubicBezTo>
                    <a:pt x="101" y="7"/>
                    <a:pt x="102" y="9"/>
                    <a:pt x="103" y="12"/>
                  </a:cubicBezTo>
                  <a:cubicBezTo>
                    <a:pt x="105" y="14"/>
                    <a:pt x="105" y="18"/>
                    <a:pt x="105" y="22"/>
                  </a:cubicBezTo>
                  <a:cubicBezTo>
                    <a:pt x="105" y="77"/>
                    <a:pt x="105" y="77"/>
                    <a:pt x="105" y="77"/>
                  </a:cubicBezTo>
                  <a:cubicBezTo>
                    <a:pt x="93" y="77"/>
                    <a:pt x="93" y="77"/>
                    <a:pt x="93" y="77"/>
                  </a:cubicBezTo>
                  <a:cubicBezTo>
                    <a:pt x="93" y="27"/>
                    <a:pt x="93" y="27"/>
                    <a:pt x="93" y="27"/>
                  </a:cubicBezTo>
                  <a:cubicBezTo>
                    <a:pt x="93" y="25"/>
                    <a:pt x="93" y="23"/>
                    <a:pt x="92" y="21"/>
                  </a:cubicBezTo>
                  <a:cubicBezTo>
                    <a:pt x="92" y="19"/>
                    <a:pt x="91" y="17"/>
                    <a:pt x="90" y="16"/>
                  </a:cubicBezTo>
                  <a:cubicBezTo>
                    <a:pt x="89" y="14"/>
                    <a:pt x="88" y="13"/>
                    <a:pt x="86" y="12"/>
                  </a:cubicBezTo>
                  <a:cubicBezTo>
                    <a:pt x="84" y="11"/>
                    <a:pt x="81" y="11"/>
                    <a:pt x="78" y="11"/>
                  </a:cubicBezTo>
                  <a:cubicBezTo>
                    <a:pt x="72" y="11"/>
                    <a:pt x="68" y="13"/>
                    <a:pt x="64" y="16"/>
                  </a:cubicBezTo>
                  <a:cubicBezTo>
                    <a:pt x="61" y="19"/>
                    <a:pt x="59" y="24"/>
                    <a:pt x="59" y="30"/>
                  </a:cubicBezTo>
                  <a:cubicBezTo>
                    <a:pt x="59" y="77"/>
                    <a:pt x="59" y="77"/>
                    <a:pt x="59" y="77"/>
                  </a:cubicBezTo>
                  <a:cubicBezTo>
                    <a:pt x="46" y="77"/>
                    <a:pt x="46" y="77"/>
                    <a:pt x="46" y="77"/>
                  </a:cubicBezTo>
                  <a:cubicBezTo>
                    <a:pt x="46" y="27"/>
                    <a:pt x="46" y="27"/>
                    <a:pt x="46" y="27"/>
                  </a:cubicBezTo>
                  <a:cubicBezTo>
                    <a:pt x="46" y="25"/>
                    <a:pt x="46" y="23"/>
                    <a:pt x="46" y="21"/>
                  </a:cubicBezTo>
                  <a:cubicBezTo>
                    <a:pt x="45" y="19"/>
                    <a:pt x="45" y="17"/>
                    <a:pt x="43" y="15"/>
                  </a:cubicBezTo>
                  <a:cubicBezTo>
                    <a:pt x="42" y="14"/>
                    <a:pt x="41" y="13"/>
                    <a:pt x="39" y="12"/>
                  </a:cubicBezTo>
                  <a:cubicBezTo>
                    <a:pt x="37" y="11"/>
                    <a:pt x="35" y="11"/>
                    <a:pt x="32" y="11"/>
                  </a:cubicBezTo>
                  <a:cubicBezTo>
                    <a:pt x="29" y="11"/>
                    <a:pt x="26" y="11"/>
                    <a:pt x="23" y="13"/>
                  </a:cubicBezTo>
                  <a:cubicBezTo>
                    <a:pt x="20" y="14"/>
                    <a:pt x="18" y="16"/>
                    <a:pt x="17" y="18"/>
                  </a:cubicBezTo>
                  <a:cubicBezTo>
                    <a:pt x="15" y="20"/>
                    <a:pt x="14" y="22"/>
                    <a:pt x="13" y="25"/>
                  </a:cubicBezTo>
                  <a:cubicBezTo>
                    <a:pt x="13" y="27"/>
                    <a:pt x="12" y="28"/>
                    <a:pt x="12" y="30"/>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6" name="Freeform 28"/>
            <p:cNvSpPr>
              <a:spLocks noEditPoints="1"/>
            </p:cNvSpPr>
            <p:nvPr/>
          </p:nvSpPr>
          <p:spPr bwMode="gray">
            <a:xfrm>
              <a:off x="7040563" y="4627563"/>
              <a:ext cx="263525" cy="293688"/>
            </a:xfrm>
            <a:custGeom>
              <a:avLst/>
              <a:gdLst/>
              <a:ahLst/>
              <a:cxnLst>
                <a:cxn ang="0">
                  <a:pos x="68" y="53"/>
                </a:cxn>
                <a:cxn ang="0">
                  <a:pos x="57" y="72"/>
                </a:cxn>
                <a:cxn ang="0">
                  <a:pos x="36" y="78"/>
                </a:cxn>
                <a:cxn ang="0">
                  <a:pos x="21" y="76"/>
                </a:cxn>
                <a:cxn ang="0">
                  <a:pos x="9" y="67"/>
                </a:cxn>
                <a:cxn ang="0">
                  <a:pos x="3" y="55"/>
                </a:cxn>
                <a:cxn ang="0">
                  <a:pos x="0" y="39"/>
                </a:cxn>
                <a:cxn ang="0">
                  <a:pos x="3" y="23"/>
                </a:cxn>
                <a:cxn ang="0">
                  <a:pos x="10" y="11"/>
                </a:cxn>
                <a:cxn ang="0">
                  <a:pos x="21" y="3"/>
                </a:cxn>
                <a:cxn ang="0">
                  <a:pos x="36" y="0"/>
                </a:cxn>
                <a:cxn ang="0">
                  <a:pos x="52" y="4"/>
                </a:cxn>
                <a:cxn ang="0">
                  <a:pos x="63" y="15"/>
                </a:cxn>
                <a:cxn ang="0">
                  <a:pos x="68" y="28"/>
                </a:cxn>
                <a:cxn ang="0">
                  <a:pos x="70" y="43"/>
                </a:cxn>
                <a:cxn ang="0">
                  <a:pos x="13" y="43"/>
                </a:cxn>
                <a:cxn ang="0">
                  <a:pos x="14" y="52"/>
                </a:cxn>
                <a:cxn ang="0">
                  <a:pos x="19" y="60"/>
                </a:cxn>
                <a:cxn ang="0">
                  <a:pos x="26" y="66"/>
                </a:cxn>
                <a:cxn ang="0">
                  <a:pos x="37" y="68"/>
                </a:cxn>
                <a:cxn ang="0">
                  <a:pos x="49" y="64"/>
                </a:cxn>
                <a:cxn ang="0">
                  <a:pos x="56" y="53"/>
                </a:cxn>
                <a:cxn ang="0">
                  <a:pos x="68" y="53"/>
                </a:cxn>
                <a:cxn ang="0">
                  <a:pos x="56" y="32"/>
                </a:cxn>
                <a:cxn ang="0">
                  <a:pos x="54" y="24"/>
                </a:cxn>
                <a:cxn ang="0">
                  <a:pos x="50" y="17"/>
                </a:cxn>
                <a:cxn ang="0">
                  <a:pos x="43" y="12"/>
                </a:cxn>
                <a:cxn ang="0">
                  <a:pos x="35" y="11"/>
                </a:cxn>
                <a:cxn ang="0">
                  <a:pos x="26" y="12"/>
                </a:cxn>
                <a:cxn ang="0">
                  <a:pos x="20" y="17"/>
                </a:cxn>
                <a:cxn ang="0">
                  <a:pos x="15" y="24"/>
                </a:cxn>
                <a:cxn ang="0">
                  <a:pos x="13" y="32"/>
                </a:cxn>
                <a:cxn ang="0">
                  <a:pos x="56" y="32"/>
                </a:cxn>
              </a:cxnLst>
              <a:rect l="0" t="0" r="r" b="b"/>
              <a:pathLst>
                <a:path w="70" h="78">
                  <a:moveTo>
                    <a:pt x="68" y="53"/>
                  </a:moveTo>
                  <a:cubicBezTo>
                    <a:pt x="67" y="61"/>
                    <a:pt x="63" y="68"/>
                    <a:pt x="57" y="72"/>
                  </a:cubicBezTo>
                  <a:cubicBezTo>
                    <a:pt x="52" y="76"/>
                    <a:pt x="45" y="78"/>
                    <a:pt x="36" y="78"/>
                  </a:cubicBezTo>
                  <a:cubicBezTo>
                    <a:pt x="30" y="78"/>
                    <a:pt x="25" y="77"/>
                    <a:pt x="21" y="76"/>
                  </a:cubicBezTo>
                  <a:cubicBezTo>
                    <a:pt x="16" y="74"/>
                    <a:pt x="12" y="71"/>
                    <a:pt x="9" y="67"/>
                  </a:cubicBezTo>
                  <a:cubicBezTo>
                    <a:pt x="6" y="64"/>
                    <a:pt x="4" y="60"/>
                    <a:pt x="3" y="55"/>
                  </a:cubicBezTo>
                  <a:cubicBezTo>
                    <a:pt x="1" y="50"/>
                    <a:pt x="0" y="45"/>
                    <a:pt x="0" y="39"/>
                  </a:cubicBezTo>
                  <a:cubicBezTo>
                    <a:pt x="0" y="33"/>
                    <a:pt x="1" y="28"/>
                    <a:pt x="3" y="23"/>
                  </a:cubicBezTo>
                  <a:cubicBezTo>
                    <a:pt x="5" y="19"/>
                    <a:pt x="7" y="14"/>
                    <a:pt x="10" y="11"/>
                  </a:cubicBezTo>
                  <a:cubicBezTo>
                    <a:pt x="13" y="7"/>
                    <a:pt x="17" y="5"/>
                    <a:pt x="21" y="3"/>
                  </a:cubicBezTo>
                  <a:cubicBezTo>
                    <a:pt x="26" y="1"/>
                    <a:pt x="30" y="0"/>
                    <a:pt x="36" y="0"/>
                  </a:cubicBezTo>
                  <a:cubicBezTo>
                    <a:pt x="42" y="0"/>
                    <a:pt x="48" y="1"/>
                    <a:pt x="52" y="4"/>
                  </a:cubicBezTo>
                  <a:cubicBezTo>
                    <a:pt x="57" y="7"/>
                    <a:pt x="60" y="10"/>
                    <a:pt x="63" y="15"/>
                  </a:cubicBezTo>
                  <a:cubicBezTo>
                    <a:pt x="65" y="19"/>
                    <a:pt x="67" y="23"/>
                    <a:pt x="68" y="28"/>
                  </a:cubicBezTo>
                  <a:cubicBezTo>
                    <a:pt x="69" y="34"/>
                    <a:pt x="70" y="38"/>
                    <a:pt x="70" y="43"/>
                  </a:cubicBezTo>
                  <a:cubicBezTo>
                    <a:pt x="13" y="43"/>
                    <a:pt x="13" y="43"/>
                    <a:pt x="13" y="43"/>
                  </a:cubicBezTo>
                  <a:cubicBezTo>
                    <a:pt x="13" y="46"/>
                    <a:pt x="14" y="49"/>
                    <a:pt x="14" y="52"/>
                  </a:cubicBezTo>
                  <a:cubicBezTo>
                    <a:pt x="15" y="55"/>
                    <a:pt x="17" y="58"/>
                    <a:pt x="19" y="60"/>
                  </a:cubicBezTo>
                  <a:cubicBezTo>
                    <a:pt x="21" y="62"/>
                    <a:pt x="23" y="64"/>
                    <a:pt x="26" y="66"/>
                  </a:cubicBezTo>
                  <a:cubicBezTo>
                    <a:pt x="29" y="67"/>
                    <a:pt x="33" y="68"/>
                    <a:pt x="37" y="68"/>
                  </a:cubicBezTo>
                  <a:cubicBezTo>
                    <a:pt x="42" y="68"/>
                    <a:pt x="46" y="66"/>
                    <a:pt x="49" y="64"/>
                  </a:cubicBezTo>
                  <a:cubicBezTo>
                    <a:pt x="53" y="62"/>
                    <a:pt x="55" y="58"/>
                    <a:pt x="56" y="53"/>
                  </a:cubicBezTo>
                  <a:lnTo>
                    <a:pt x="68" y="53"/>
                  </a:lnTo>
                  <a:close/>
                  <a:moveTo>
                    <a:pt x="56" y="32"/>
                  </a:moveTo>
                  <a:cubicBezTo>
                    <a:pt x="56" y="29"/>
                    <a:pt x="56" y="26"/>
                    <a:pt x="54" y="24"/>
                  </a:cubicBezTo>
                  <a:cubicBezTo>
                    <a:pt x="53" y="21"/>
                    <a:pt x="52" y="19"/>
                    <a:pt x="50" y="17"/>
                  </a:cubicBezTo>
                  <a:cubicBezTo>
                    <a:pt x="48" y="15"/>
                    <a:pt x="46" y="14"/>
                    <a:pt x="43" y="12"/>
                  </a:cubicBezTo>
                  <a:cubicBezTo>
                    <a:pt x="41" y="11"/>
                    <a:pt x="38" y="11"/>
                    <a:pt x="35" y="11"/>
                  </a:cubicBezTo>
                  <a:cubicBezTo>
                    <a:pt x="32" y="11"/>
                    <a:pt x="29" y="11"/>
                    <a:pt x="26" y="12"/>
                  </a:cubicBezTo>
                  <a:cubicBezTo>
                    <a:pt x="24" y="14"/>
                    <a:pt x="21" y="15"/>
                    <a:pt x="20" y="17"/>
                  </a:cubicBezTo>
                  <a:cubicBezTo>
                    <a:pt x="18" y="19"/>
                    <a:pt x="16" y="21"/>
                    <a:pt x="15" y="24"/>
                  </a:cubicBezTo>
                  <a:cubicBezTo>
                    <a:pt x="14" y="26"/>
                    <a:pt x="13" y="29"/>
                    <a:pt x="13" y="32"/>
                  </a:cubicBezTo>
                  <a:lnTo>
                    <a:pt x="56"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7" name="Freeform 29"/>
            <p:cNvSpPr>
              <a:spLocks/>
            </p:cNvSpPr>
            <p:nvPr/>
          </p:nvSpPr>
          <p:spPr bwMode="gray">
            <a:xfrm>
              <a:off x="7348538" y="4627563"/>
              <a:ext cx="233363" cy="288925"/>
            </a:xfrm>
            <a:custGeom>
              <a:avLst/>
              <a:gdLst/>
              <a:ahLst/>
              <a:cxnLst>
                <a:cxn ang="0">
                  <a:pos x="0" y="2"/>
                </a:cxn>
                <a:cxn ang="0">
                  <a:pos x="11" y="2"/>
                </a:cxn>
                <a:cxn ang="0">
                  <a:pos x="11" y="14"/>
                </a:cxn>
                <a:cxn ang="0">
                  <a:pos x="12" y="14"/>
                </a:cxn>
                <a:cxn ang="0">
                  <a:pos x="22" y="3"/>
                </a:cxn>
                <a:cxn ang="0">
                  <a:pos x="36" y="0"/>
                </a:cxn>
                <a:cxn ang="0">
                  <a:pos x="48" y="2"/>
                </a:cxn>
                <a:cxn ang="0">
                  <a:pos x="56" y="8"/>
                </a:cxn>
                <a:cxn ang="0">
                  <a:pos x="61" y="16"/>
                </a:cxn>
                <a:cxn ang="0">
                  <a:pos x="62" y="27"/>
                </a:cxn>
                <a:cxn ang="0">
                  <a:pos x="62" y="77"/>
                </a:cxn>
                <a:cxn ang="0">
                  <a:pos x="50" y="77"/>
                </a:cxn>
                <a:cxn ang="0">
                  <a:pos x="50" y="26"/>
                </a:cxn>
                <a:cxn ang="0">
                  <a:pos x="45" y="15"/>
                </a:cxn>
                <a:cxn ang="0">
                  <a:pos x="34" y="11"/>
                </a:cxn>
                <a:cxn ang="0">
                  <a:pos x="24" y="13"/>
                </a:cxn>
                <a:cxn ang="0">
                  <a:pos x="18" y="17"/>
                </a:cxn>
                <a:cxn ang="0">
                  <a:pos x="13" y="25"/>
                </a:cxn>
                <a:cxn ang="0">
                  <a:pos x="12" y="34"/>
                </a:cxn>
                <a:cxn ang="0">
                  <a:pos x="12" y="77"/>
                </a:cxn>
                <a:cxn ang="0">
                  <a:pos x="0" y="77"/>
                </a:cxn>
                <a:cxn ang="0">
                  <a:pos x="0" y="2"/>
                </a:cxn>
              </a:cxnLst>
              <a:rect l="0" t="0" r="r" b="b"/>
              <a:pathLst>
                <a:path w="62" h="77">
                  <a:moveTo>
                    <a:pt x="0" y="2"/>
                  </a:moveTo>
                  <a:cubicBezTo>
                    <a:pt x="11" y="2"/>
                    <a:pt x="11" y="2"/>
                    <a:pt x="11" y="2"/>
                  </a:cubicBezTo>
                  <a:cubicBezTo>
                    <a:pt x="11" y="14"/>
                    <a:pt x="11" y="14"/>
                    <a:pt x="11" y="14"/>
                  </a:cubicBezTo>
                  <a:cubicBezTo>
                    <a:pt x="12" y="14"/>
                    <a:pt x="12" y="14"/>
                    <a:pt x="12" y="14"/>
                  </a:cubicBezTo>
                  <a:cubicBezTo>
                    <a:pt x="14" y="9"/>
                    <a:pt x="18" y="5"/>
                    <a:pt x="22" y="3"/>
                  </a:cubicBezTo>
                  <a:cubicBezTo>
                    <a:pt x="26" y="1"/>
                    <a:pt x="31" y="0"/>
                    <a:pt x="36" y="0"/>
                  </a:cubicBezTo>
                  <a:cubicBezTo>
                    <a:pt x="41" y="0"/>
                    <a:pt x="45" y="1"/>
                    <a:pt x="48" y="2"/>
                  </a:cubicBezTo>
                  <a:cubicBezTo>
                    <a:pt x="52" y="3"/>
                    <a:pt x="54" y="5"/>
                    <a:pt x="56" y="8"/>
                  </a:cubicBezTo>
                  <a:cubicBezTo>
                    <a:pt x="58" y="10"/>
                    <a:pt x="60" y="13"/>
                    <a:pt x="61" y="16"/>
                  </a:cubicBezTo>
                  <a:cubicBezTo>
                    <a:pt x="61" y="20"/>
                    <a:pt x="62" y="23"/>
                    <a:pt x="62" y="27"/>
                  </a:cubicBezTo>
                  <a:cubicBezTo>
                    <a:pt x="62" y="77"/>
                    <a:pt x="62" y="77"/>
                    <a:pt x="62" y="77"/>
                  </a:cubicBezTo>
                  <a:cubicBezTo>
                    <a:pt x="50" y="77"/>
                    <a:pt x="50" y="77"/>
                    <a:pt x="50" y="77"/>
                  </a:cubicBezTo>
                  <a:cubicBezTo>
                    <a:pt x="50" y="26"/>
                    <a:pt x="50" y="26"/>
                    <a:pt x="50" y="26"/>
                  </a:cubicBezTo>
                  <a:cubicBezTo>
                    <a:pt x="50" y="21"/>
                    <a:pt x="48" y="18"/>
                    <a:pt x="45" y="15"/>
                  </a:cubicBezTo>
                  <a:cubicBezTo>
                    <a:pt x="43" y="12"/>
                    <a:pt x="39" y="11"/>
                    <a:pt x="34" y="11"/>
                  </a:cubicBezTo>
                  <a:cubicBezTo>
                    <a:pt x="31" y="11"/>
                    <a:pt x="27" y="11"/>
                    <a:pt x="24" y="13"/>
                  </a:cubicBezTo>
                  <a:cubicBezTo>
                    <a:pt x="22" y="14"/>
                    <a:pt x="19" y="15"/>
                    <a:pt x="18" y="17"/>
                  </a:cubicBezTo>
                  <a:cubicBezTo>
                    <a:pt x="16" y="20"/>
                    <a:pt x="14" y="22"/>
                    <a:pt x="13" y="25"/>
                  </a:cubicBezTo>
                  <a:cubicBezTo>
                    <a:pt x="13" y="28"/>
                    <a:pt x="12" y="31"/>
                    <a:pt x="12" y="34"/>
                  </a:cubicBezTo>
                  <a:cubicBezTo>
                    <a:pt x="12" y="77"/>
                    <a:pt x="12" y="77"/>
                    <a:pt x="12" y="77"/>
                  </a:cubicBezTo>
                  <a:cubicBezTo>
                    <a:pt x="0" y="77"/>
                    <a:pt x="0" y="77"/>
                    <a:pt x="0" y="77"/>
                  </a:cubicBezTo>
                  <a:lnTo>
                    <a:pt x="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8" name="Freeform 30"/>
            <p:cNvSpPr>
              <a:spLocks/>
            </p:cNvSpPr>
            <p:nvPr/>
          </p:nvSpPr>
          <p:spPr bwMode="gray">
            <a:xfrm>
              <a:off x="7620000" y="4548188"/>
              <a:ext cx="149225" cy="368300"/>
            </a:xfrm>
            <a:custGeom>
              <a:avLst/>
              <a:gdLst/>
              <a:ahLst/>
              <a:cxnLst>
                <a:cxn ang="0">
                  <a:pos x="25" y="23"/>
                </a:cxn>
                <a:cxn ang="0">
                  <a:pos x="40" y="23"/>
                </a:cxn>
                <a:cxn ang="0">
                  <a:pos x="40" y="34"/>
                </a:cxn>
                <a:cxn ang="0">
                  <a:pos x="25" y="34"/>
                </a:cxn>
                <a:cxn ang="0">
                  <a:pos x="25" y="80"/>
                </a:cxn>
                <a:cxn ang="0">
                  <a:pos x="25" y="84"/>
                </a:cxn>
                <a:cxn ang="0">
                  <a:pos x="27" y="86"/>
                </a:cxn>
                <a:cxn ang="0">
                  <a:pos x="30" y="87"/>
                </a:cxn>
                <a:cxn ang="0">
                  <a:pos x="34" y="87"/>
                </a:cxn>
                <a:cxn ang="0">
                  <a:pos x="40" y="87"/>
                </a:cxn>
                <a:cxn ang="0">
                  <a:pos x="40" y="98"/>
                </a:cxn>
                <a:cxn ang="0">
                  <a:pos x="31" y="98"/>
                </a:cxn>
                <a:cxn ang="0">
                  <a:pos x="22" y="97"/>
                </a:cxn>
                <a:cxn ang="0">
                  <a:pos x="17" y="95"/>
                </a:cxn>
                <a:cxn ang="0">
                  <a:pos x="14" y="90"/>
                </a:cxn>
                <a:cxn ang="0">
                  <a:pos x="13" y="81"/>
                </a:cxn>
                <a:cxn ang="0">
                  <a:pos x="13" y="34"/>
                </a:cxn>
                <a:cxn ang="0">
                  <a:pos x="0" y="34"/>
                </a:cxn>
                <a:cxn ang="0">
                  <a:pos x="0" y="23"/>
                </a:cxn>
                <a:cxn ang="0">
                  <a:pos x="13" y="23"/>
                </a:cxn>
                <a:cxn ang="0">
                  <a:pos x="13" y="0"/>
                </a:cxn>
                <a:cxn ang="0">
                  <a:pos x="25" y="0"/>
                </a:cxn>
                <a:cxn ang="0">
                  <a:pos x="25" y="23"/>
                </a:cxn>
              </a:cxnLst>
              <a:rect l="0" t="0" r="r" b="b"/>
              <a:pathLst>
                <a:path w="40" h="98">
                  <a:moveTo>
                    <a:pt x="25" y="23"/>
                  </a:moveTo>
                  <a:cubicBezTo>
                    <a:pt x="40" y="23"/>
                    <a:pt x="40" y="23"/>
                    <a:pt x="40" y="23"/>
                  </a:cubicBezTo>
                  <a:cubicBezTo>
                    <a:pt x="40" y="34"/>
                    <a:pt x="40" y="34"/>
                    <a:pt x="40" y="34"/>
                  </a:cubicBezTo>
                  <a:cubicBezTo>
                    <a:pt x="25" y="34"/>
                    <a:pt x="25" y="34"/>
                    <a:pt x="25" y="34"/>
                  </a:cubicBezTo>
                  <a:cubicBezTo>
                    <a:pt x="25" y="80"/>
                    <a:pt x="25" y="80"/>
                    <a:pt x="25" y="80"/>
                  </a:cubicBezTo>
                  <a:cubicBezTo>
                    <a:pt x="25" y="82"/>
                    <a:pt x="25" y="83"/>
                    <a:pt x="25" y="84"/>
                  </a:cubicBezTo>
                  <a:cubicBezTo>
                    <a:pt x="26" y="85"/>
                    <a:pt x="26" y="85"/>
                    <a:pt x="27" y="86"/>
                  </a:cubicBezTo>
                  <a:cubicBezTo>
                    <a:pt x="27" y="86"/>
                    <a:pt x="28" y="86"/>
                    <a:pt x="30" y="87"/>
                  </a:cubicBezTo>
                  <a:cubicBezTo>
                    <a:pt x="31" y="87"/>
                    <a:pt x="32" y="87"/>
                    <a:pt x="34" y="87"/>
                  </a:cubicBezTo>
                  <a:cubicBezTo>
                    <a:pt x="40" y="87"/>
                    <a:pt x="40" y="87"/>
                    <a:pt x="40" y="87"/>
                  </a:cubicBezTo>
                  <a:cubicBezTo>
                    <a:pt x="40" y="98"/>
                    <a:pt x="40" y="98"/>
                    <a:pt x="40" y="98"/>
                  </a:cubicBezTo>
                  <a:cubicBezTo>
                    <a:pt x="31" y="98"/>
                    <a:pt x="31" y="98"/>
                    <a:pt x="31" y="98"/>
                  </a:cubicBezTo>
                  <a:cubicBezTo>
                    <a:pt x="27" y="98"/>
                    <a:pt x="25" y="98"/>
                    <a:pt x="22" y="97"/>
                  </a:cubicBezTo>
                  <a:cubicBezTo>
                    <a:pt x="20" y="97"/>
                    <a:pt x="18" y="96"/>
                    <a:pt x="17" y="95"/>
                  </a:cubicBezTo>
                  <a:cubicBezTo>
                    <a:pt x="15" y="94"/>
                    <a:pt x="14" y="92"/>
                    <a:pt x="14" y="90"/>
                  </a:cubicBezTo>
                  <a:cubicBezTo>
                    <a:pt x="13" y="88"/>
                    <a:pt x="13" y="85"/>
                    <a:pt x="13" y="81"/>
                  </a:cubicBezTo>
                  <a:cubicBezTo>
                    <a:pt x="13" y="34"/>
                    <a:pt x="13" y="34"/>
                    <a:pt x="13" y="34"/>
                  </a:cubicBezTo>
                  <a:cubicBezTo>
                    <a:pt x="0" y="34"/>
                    <a:pt x="0" y="34"/>
                    <a:pt x="0" y="34"/>
                  </a:cubicBezTo>
                  <a:cubicBezTo>
                    <a:pt x="0" y="23"/>
                    <a:pt x="0" y="23"/>
                    <a:pt x="0" y="23"/>
                  </a:cubicBezTo>
                  <a:cubicBezTo>
                    <a:pt x="13" y="23"/>
                    <a:pt x="13" y="23"/>
                    <a:pt x="13" y="23"/>
                  </a:cubicBezTo>
                  <a:cubicBezTo>
                    <a:pt x="13" y="0"/>
                    <a:pt x="13" y="0"/>
                    <a:pt x="13" y="0"/>
                  </a:cubicBezTo>
                  <a:cubicBezTo>
                    <a:pt x="25" y="0"/>
                    <a:pt x="25" y="0"/>
                    <a:pt x="25" y="0"/>
                  </a:cubicBezTo>
                  <a:lnTo>
                    <a:pt x="25"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39" name="Freeform 31"/>
            <p:cNvSpPr>
              <a:spLocks noEditPoints="1"/>
            </p:cNvSpPr>
            <p:nvPr/>
          </p:nvSpPr>
          <p:spPr bwMode="gray">
            <a:xfrm>
              <a:off x="7796213" y="4484688"/>
              <a:ext cx="315913" cy="315913"/>
            </a:xfrm>
            <a:custGeom>
              <a:avLst/>
              <a:gdLst/>
              <a:ahLst/>
              <a:cxnLst>
                <a:cxn ang="0">
                  <a:pos x="3" y="25"/>
                </a:cxn>
                <a:cxn ang="0">
                  <a:pos x="12" y="12"/>
                </a:cxn>
                <a:cxn ang="0">
                  <a:pos x="26" y="3"/>
                </a:cxn>
                <a:cxn ang="0">
                  <a:pos x="42" y="0"/>
                </a:cxn>
                <a:cxn ang="0">
                  <a:pos x="58" y="3"/>
                </a:cxn>
                <a:cxn ang="0">
                  <a:pos x="72" y="12"/>
                </a:cxn>
                <a:cxn ang="0">
                  <a:pos x="81" y="25"/>
                </a:cxn>
                <a:cxn ang="0">
                  <a:pos x="84" y="42"/>
                </a:cxn>
                <a:cxn ang="0">
                  <a:pos x="81" y="59"/>
                </a:cxn>
                <a:cxn ang="0">
                  <a:pos x="72" y="72"/>
                </a:cxn>
                <a:cxn ang="0">
                  <a:pos x="58" y="81"/>
                </a:cxn>
                <a:cxn ang="0">
                  <a:pos x="42" y="84"/>
                </a:cxn>
                <a:cxn ang="0">
                  <a:pos x="26" y="81"/>
                </a:cxn>
                <a:cxn ang="0">
                  <a:pos x="12" y="72"/>
                </a:cxn>
                <a:cxn ang="0">
                  <a:pos x="3" y="59"/>
                </a:cxn>
                <a:cxn ang="0">
                  <a:pos x="0" y="42"/>
                </a:cxn>
                <a:cxn ang="0">
                  <a:pos x="3" y="25"/>
                </a:cxn>
                <a:cxn ang="0">
                  <a:pos x="10" y="56"/>
                </a:cxn>
                <a:cxn ang="0">
                  <a:pos x="17" y="68"/>
                </a:cxn>
                <a:cxn ang="0">
                  <a:pos x="28" y="75"/>
                </a:cxn>
                <a:cxn ang="0">
                  <a:pos x="42" y="78"/>
                </a:cxn>
                <a:cxn ang="0">
                  <a:pos x="56" y="75"/>
                </a:cxn>
                <a:cxn ang="0">
                  <a:pos x="67" y="68"/>
                </a:cxn>
                <a:cxn ang="0">
                  <a:pos x="74" y="56"/>
                </a:cxn>
                <a:cxn ang="0">
                  <a:pos x="77" y="42"/>
                </a:cxn>
                <a:cxn ang="0">
                  <a:pos x="74" y="28"/>
                </a:cxn>
                <a:cxn ang="0">
                  <a:pos x="67" y="16"/>
                </a:cxn>
                <a:cxn ang="0">
                  <a:pos x="56" y="9"/>
                </a:cxn>
                <a:cxn ang="0">
                  <a:pos x="42" y="6"/>
                </a:cxn>
                <a:cxn ang="0">
                  <a:pos x="28" y="9"/>
                </a:cxn>
                <a:cxn ang="0">
                  <a:pos x="17" y="16"/>
                </a:cxn>
                <a:cxn ang="0">
                  <a:pos x="10" y="28"/>
                </a:cxn>
                <a:cxn ang="0">
                  <a:pos x="7" y="42"/>
                </a:cxn>
                <a:cxn ang="0">
                  <a:pos x="10" y="56"/>
                </a:cxn>
                <a:cxn ang="0">
                  <a:pos x="26" y="17"/>
                </a:cxn>
                <a:cxn ang="0">
                  <a:pos x="45" y="17"/>
                </a:cxn>
                <a:cxn ang="0">
                  <a:pos x="58" y="21"/>
                </a:cxn>
                <a:cxn ang="0">
                  <a:pos x="62" y="32"/>
                </a:cxn>
                <a:cxn ang="0">
                  <a:pos x="58" y="41"/>
                </a:cxn>
                <a:cxn ang="0">
                  <a:pos x="49" y="45"/>
                </a:cxn>
                <a:cxn ang="0">
                  <a:pos x="63" y="67"/>
                </a:cxn>
                <a:cxn ang="0">
                  <a:pos x="55" y="67"/>
                </a:cxn>
                <a:cxn ang="0">
                  <a:pos x="41" y="46"/>
                </a:cxn>
                <a:cxn ang="0">
                  <a:pos x="33" y="46"/>
                </a:cxn>
                <a:cxn ang="0">
                  <a:pos x="33" y="67"/>
                </a:cxn>
                <a:cxn ang="0">
                  <a:pos x="26" y="67"/>
                </a:cxn>
                <a:cxn ang="0">
                  <a:pos x="26" y="17"/>
                </a:cxn>
                <a:cxn ang="0">
                  <a:pos x="33" y="39"/>
                </a:cxn>
                <a:cxn ang="0">
                  <a:pos x="41" y="39"/>
                </a:cxn>
                <a:cxn ang="0">
                  <a:pos x="46" y="39"/>
                </a:cxn>
                <a:cxn ang="0">
                  <a:pos x="50" y="38"/>
                </a:cxn>
                <a:cxn ang="0">
                  <a:pos x="53" y="36"/>
                </a:cxn>
                <a:cxn ang="0">
                  <a:pos x="54" y="31"/>
                </a:cxn>
                <a:cxn ang="0">
                  <a:pos x="53" y="27"/>
                </a:cxn>
                <a:cxn ang="0">
                  <a:pos x="51" y="25"/>
                </a:cxn>
                <a:cxn ang="0">
                  <a:pos x="47" y="24"/>
                </a:cxn>
                <a:cxn ang="0">
                  <a:pos x="43" y="24"/>
                </a:cxn>
                <a:cxn ang="0">
                  <a:pos x="33" y="24"/>
                </a:cxn>
                <a:cxn ang="0">
                  <a:pos x="33" y="39"/>
                </a:cxn>
              </a:cxnLst>
              <a:rect l="0" t="0" r="r" b="b"/>
              <a:pathLst>
                <a:path w="84" h="84">
                  <a:moveTo>
                    <a:pt x="3" y="25"/>
                  </a:moveTo>
                  <a:cubicBezTo>
                    <a:pt x="5" y="20"/>
                    <a:pt x="8" y="16"/>
                    <a:pt x="12" y="12"/>
                  </a:cubicBezTo>
                  <a:cubicBezTo>
                    <a:pt x="16" y="8"/>
                    <a:pt x="21" y="5"/>
                    <a:pt x="26" y="3"/>
                  </a:cubicBezTo>
                  <a:cubicBezTo>
                    <a:pt x="31" y="1"/>
                    <a:pt x="36" y="0"/>
                    <a:pt x="42" y="0"/>
                  </a:cubicBezTo>
                  <a:cubicBezTo>
                    <a:pt x="48" y="0"/>
                    <a:pt x="53" y="1"/>
                    <a:pt x="58" y="3"/>
                  </a:cubicBezTo>
                  <a:cubicBezTo>
                    <a:pt x="64" y="5"/>
                    <a:pt x="68" y="8"/>
                    <a:pt x="72" y="12"/>
                  </a:cubicBezTo>
                  <a:cubicBezTo>
                    <a:pt x="76" y="16"/>
                    <a:pt x="79" y="20"/>
                    <a:pt x="81" y="25"/>
                  </a:cubicBezTo>
                  <a:cubicBezTo>
                    <a:pt x="83" y="30"/>
                    <a:pt x="84" y="36"/>
                    <a:pt x="84" y="42"/>
                  </a:cubicBezTo>
                  <a:cubicBezTo>
                    <a:pt x="84" y="48"/>
                    <a:pt x="83" y="54"/>
                    <a:pt x="81" y="59"/>
                  </a:cubicBezTo>
                  <a:cubicBezTo>
                    <a:pt x="79" y="64"/>
                    <a:pt x="76" y="68"/>
                    <a:pt x="72" y="72"/>
                  </a:cubicBezTo>
                  <a:cubicBezTo>
                    <a:pt x="68" y="76"/>
                    <a:pt x="64" y="79"/>
                    <a:pt x="58" y="81"/>
                  </a:cubicBezTo>
                  <a:cubicBezTo>
                    <a:pt x="53" y="83"/>
                    <a:pt x="48" y="84"/>
                    <a:pt x="42" y="84"/>
                  </a:cubicBezTo>
                  <a:cubicBezTo>
                    <a:pt x="36" y="84"/>
                    <a:pt x="31" y="83"/>
                    <a:pt x="26" y="81"/>
                  </a:cubicBezTo>
                  <a:cubicBezTo>
                    <a:pt x="21" y="79"/>
                    <a:pt x="16" y="76"/>
                    <a:pt x="12" y="72"/>
                  </a:cubicBezTo>
                  <a:cubicBezTo>
                    <a:pt x="8" y="68"/>
                    <a:pt x="5" y="64"/>
                    <a:pt x="3" y="59"/>
                  </a:cubicBezTo>
                  <a:cubicBezTo>
                    <a:pt x="1" y="54"/>
                    <a:pt x="0" y="48"/>
                    <a:pt x="0" y="42"/>
                  </a:cubicBezTo>
                  <a:cubicBezTo>
                    <a:pt x="0" y="36"/>
                    <a:pt x="1" y="30"/>
                    <a:pt x="3" y="25"/>
                  </a:cubicBezTo>
                  <a:close/>
                  <a:moveTo>
                    <a:pt x="10" y="56"/>
                  </a:moveTo>
                  <a:cubicBezTo>
                    <a:pt x="12" y="61"/>
                    <a:pt x="14" y="65"/>
                    <a:pt x="17" y="68"/>
                  </a:cubicBezTo>
                  <a:cubicBezTo>
                    <a:pt x="20" y="71"/>
                    <a:pt x="24" y="74"/>
                    <a:pt x="28" y="75"/>
                  </a:cubicBezTo>
                  <a:cubicBezTo>
                    <a:pt x="33" y="77"/>
                    <a:pt x="37" y="78"/>
                    <a:pt x="42" y="78"/>
                  </a:cubicBezTo>
                  <a:cubicBezTo>
                    <a:pt x="47" y="78"/>
                    <a:pt x="52" y="77"/>
                    <a:pt x="56" y="75"/>
                  </a:cubicBezTo>
                  <a:cubicBezTo>
                    <a:pt x="60" y="74"/>
                    <a:pt x="64" y="71"/>
                    <a:pt x="67" y="68"/>
                  </a:cubicBezTo>
                  <a:cubicBezTo>
                    <a:pt x="70" y="65"/>
                    <a:pt x="72" y="61"/>
                    <a:pt x="74" y="56"/>
                  </a:cubicBezTo>
                  <a:cubicBezTo>
                    <a:pt x="76" y="52"/>
                    <a:pt x="77" y="47"/>
                    <a:pt x="77" y="42"/>
                  </a:cubicBezTo>
                  <a:cubicBezTo>
                    <a:pt x="77" y="37"/>
                    <a:pt x="76" y="32"/>
                    <a:pt x="74" y="28"/>
                  </a:cubicBezTo>
                  <a:cubicBezTo>
                    <a:pt x="72" y="23"/>
                    <a:pt x="70" y="20"/>
                    <a:pt x="67" y="16"/>
                  </a:cubicBezTo>
                  <a:cubicBezTo>
                    <a:pt x="64" y="13"/>
                    <a:pt x="60" y="11"/>
                    <a:pt x="56" y="9"/>
                  </a:cubicBezTo>
                  <a:cubicBezTo>
                    <a:pt x="52" y="7"/>
                    <a:pt x="47" y="6"/>
                    <a:pt x="42" y="6"/>
                  </a:cubicBezTo>
                  <a:cubicBezTo>
                    <a:pt x="37" y="6"/>
                    <a:pt x="33" y="7"/>
                    <a:pt x="28" y="9"/>
                  </a:cubicBezTo>
                  <a:cubicBezTo>
                    <a:pt x="24" y="11"/>
                    <a:pt x="20" y="13"/>
                    <a:pt x="17" y="16"/>
                  </a:cubicBezTo>
                  <a:cubicBezTo>
                    <a:pt x="14" y="20"/>
                    <a:pt x="12" y="23"/>
                    <a:pt x="10" y="28"/>
                  </a:cubicBezTo>
                  <a:cubicBezTo>
                    <a:pt x="8" y="32"/>
                    <a:pt x="7" y="37"/>
                    <a:pt x="7" y="42"/>
                  </a:cubicBezTo>
                  <a:cubicBezTo>
                    <a:pt x="7" y="47"/>
                    <a:pt x="8" y="52"/>
                    <a:pt x="10" y="56"/>
                  </a:cubicBezTo>
                  <a:close/>
                  <a:moveTo>
                    <a:pt x="26" y="17"/>
                  </a:moveTo>
                  <a:cubicBezTo>
                    <a:pt x="45" y="17"/>
                    <a:pt x="45" y="17"/>
                    <a:pt x="45" y="17"/>
                  </a:cubicBezTo>
                  <a:cubicBezTo>
                    <a:pt x="51" y="17"/>
                    <a:pt x="55" y="19"/>
                    <a:pt x="58" y="21"/>
                  </a:cubicBezTo>
                  <a:cubicBezTo>
                    <a:pt x="61" y="23"/>
                    <a:pt x="62" y="27"/>
                    <a:pt x="62" y="32"/>
                  </a:cubicBezTo>
                  <a:cubicBezTo>
                    <a:pt x="62" y="36"/>
                    <a:pt x="61" y="39"/>
                    <a:pt x="58" y="41"/>
                  </a:cubicBezTo>
                  <a:cubicBezTo>
                    <a:pt x="56" y="43"/>
                    <a:pt x="53" y="45"/>
                    <a:pt x="49" y="45"/>
                  </a:cubicBezTo>
                  <a:cubicBezTo>
                    <a:pt x="63" y="67"/>
                    <a:pt x="63" y="67"/>
                    <a:pt x="63" y="67"/>
                  </a:cubicBezTo>
                  <a:cubicBezTo>
                    <a:pt x="55" y="67"/>
                    <a:pt x="55" y="67"/>
                    <a:pt x="55" y="67"/>
                  </a:cubicBezTo>
                  <a:cubicBezTo>
                    <a:pt x="41" y="46"/>
                    <a:pt x="41" y="46"/>
                    <a:pt x="41" y="46"/>
                  </a:cubicBezTo>
                  <a:cubicBezTo>
                    <a:pt x="33" y="46"/>
                    <a:pt x="33" y="46"/>
                    <a:pt x="33" y="46"/>
                  </a:cubicBezTo>
                  <a:cubicBezTo>
                    <a:pt x="33" y="67"/>
                    <a:pt x="33" y="67"/>
                    <a:pt x="33" y="67"/>
                  </a:cubicBezTo>
                  <a:cubicBezTo>
                    <a:pt x="26" y="67"/>
                    <a:pt x="26" y="67"/>
                    <a:pt x="26" y="67"/>
                  </a:cubicBezTo>
                  <a:lnTo>
                    <a:pt x="26" y="17"/>
                  </a:lnTo>
                  <a:close/>
                  <a:moveTo>
                    <a:pt x="33" y="39"/>
                  </a:moveTo>
                  <a:cubicBezTo>
                    <a:pt x="41" y="39"/>
                    <a:pt x="41" y="39"/>
                    <a:pt x="41" y="39"/>
                  </a:cubicBezTo>
                  <a:cubicBezTo>
                    <a:pt x="43" y="39"/>
                    <a:pt x="45" y="39"/>
                    <a:pt x="46" y="39"/>
                  </a:cubicBezTo>
                  <a:cubicBezTo>
                    <a:pt x="48" y="39"/>
                    <a:pt x="49" y="39"/>
                    <a:pt x="50" y="38"/>
                  </a:cubicBezTo>
                  <a:cubicBezTo>
                    <a:pt x="52" y="38"/>
                    <a:pt x="53" y="37"/>
                    <a:pt x="53" y="36"/>
                  </a:cubicBezTo>
                  <a:cubicBezTo>
                    <a:pt x="54" y="35"/>
                    <a:pt x="54" y="33"/>
                    <a:pt x="54" y="31"/>
                  </a:cubicBezTo>
                  <a:cubicBezTo>
                    <a:pt x="54" y="30"/>
                    <a:pt x="54" y="28"/>
                    <a:pt x="53" y="27"/>
                  </a:cubicBezTo>
                  <a:cubicBezTo>
                    <a:pt x="53" y="26"/>
                    <a:pt x="52" y="26"/>
                    <a:pt x="51" y="25"/>
                  </a:cubicBezTo>
                  <a:cubicBezTo>
                    <a:pt x="50" y="24"/>
                    <a:pt x="49" y="24"/>
                    <a:pt x="47" y="24"/>
                  </a:cubicBezTo>
                  <a:cubicBezTo>
                    <a:pt x="46" y="24"/>
                    <a:pt x="45" y="24"/>
                    <a:pt x="43" y="24"/>
                  </a:cubicBezTo>
                  <a:cubicBezTo>
                    <a:pt x="33" y="24"/>
                    <a:pt x="33" y="24"/>
                    <a:pt x="33" y="24"/>
                  </a:cubicBezTo>
                  <a:lnTo>
                    <a:pt x="33"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
        <p:nvSpPr>
          <p:cNvPr id="2" name="Title 1"/>
          <p:cNvSpPr>
            <a:spLocks noGrp="1"/>
          </p:cNvSpPr>
          <p:nvPr>
            <p:ph type="ctrTitle"/>
          </p:nvPr>
        </p:nvSpPr>
        <p:spPr bwMode="gray">
          <a:xfrm>
            <a:off x="447674" y="253048"/>
            <a:ext cx="8251826" cy="605254"/>
          </a:xfrm>
        </p:spPr>
        <p:txBody>
          <a:bodyPr wrap="square" lIns="0" tIns="0" rIns="0" bIns="0">
            <a:noAutofit/>
          </a:bodyPr>
          <a:lstStyle>
            <a:lvl1pPr algn="l">
              <a:defRPr sz="3900" baseline="0">
                <a:solidFill>
                  <a:srgbClr val="FFFFFF"/>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bwMode="gray">
          <a:xfrm>
            <a:off x="447675" y="855981"/>
            <a:ext cx="8251825" cy="629920"/>
          </a:xfrm>
          <a:prstGeom prst="rect">
            <a:avLst/>
          </a:prstGeom>
        </p:spPr>
        <p:txBody>
          <a:bodyPr lIns="0" tIns="0" rIns="0" bIns="0" anchor="t" anchorCtr="0">
            <a:noAutofit/>
          </a:bodyPr>
          <a:lstStyle>
            <a:lvl1pPr marL="0" indent="0" algn="l">
              <a:buNone/>
              <a:defRPr sz="3900">
                <a:solidFill>
                  <a:srgbClr val="FFFFFF"/>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spTree>
    <p:extLst>
      <p:ext uri="{BB962C8B-B14F-4D97-AF65-F5344CB8AC3E}">
        <p14:creationId xmlns:p14="http://schemas.microsoft.com/office/powerpoint/2010/main" val="38972863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178077"/>
            <a:ext cx="8239125" cy="925509"/>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181194607"/>
      </p:ext>
    </p:extLst>
  </p:cSld>
  <p:clrMap bg1="lt1" tx1="dk1" bg2="lt2" tx2="dk2" accent1="accent1" accent2="accent2" accent3="accent3" accent4="accent4" accent5="accent5" accent6="accent6" hlink="hlink" folHlink="folHlink"/>
  <p:sldLayoutIdLst>
    <p:sldLayoutId id="2147484954" r:id="rId1"/>
    <p:sldLayoutId id="2147484955" r:id="rId2"/>
    <p:sldLayoutId id="2147484956" r:id="rId3"/>
    <p:sldLayoutId id="2147484957"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8" r:id="rId15"/>
    <p:sldLayoutId id="2147484969" r:id="rId16"/>
    <p:sldLayoutId id="2147484970" r:id="rId17"/>
    <p:sldLayoutId id="2147484971" r:id="rId18"/>
  </p:sldLayoutIdLst>
  <p:timing>
    <p:tnLst>
      <p:par>
        <p:cTn id="1" dur="indefinite" restart="never" nodeType="tmRoot"/>
      </p:par>
    </p:tnLst>
  </p:timing>
  <p:hf hdr="0" ftr="0" dt="0"/>
  <p:txStyles>
    <p:titleStyle>
      <a:lvl1pPr algn="l" defTabSz="914400" rtl="0" eaLnBrk="1" latinLnBrk="0" hangingPunct="1">
        <a:spcBef>
          <a:spcPct val="0"/>
        </a:spcBef>
        <a:buNone/>
        <a:defRPr sz="3000" kern="1200">
          <a:solidFill>
            <a:schemeClr val="tx2"/>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675" y="178077"/>
            <a:ext cx="8239125" cy="925509"/>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436967732"/>
      </p:ext>
    </p:extLst>
  </p:cSld>
  <p:clrMap bg1="lt1" tx1="dk1" bg2="lt2" tx2="dk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 id="2147484984" r:id="rId12"/>
    <p:sldLayoutId id="2147484985" r:id="rId13"/>
    <p:sldLayoutId id="2147484986" r:id="rId14"/>
    <p:sldLayoutId id="2147484987" r:id="rId15"/>
    <p:sldLayoutId id="2147484988" r:id="rId16"/>
    <p:sldLayoutId id="2147484989" r:id="rId17"/>
    <p:sldLayoutId id="2147484990" r:id="rId18"/>
  </p:sldLayoutIdLst>
  <p:hf hdr="0"/>
  <p:txStyles>
    <p:titleStyle>
      <a:lvl1pPr algn="l" defTabSz="914400" rtl="0" eaLnBrk="1" latinLnBrk="0" hangingPunct="1">
        <a:spcBef>
          <a:spcPct val="0"/>
        </a:spcBef>
        <a:buNone/>
        <a:defRPr sz="3000" kern="1200">
          <a:solidFill>
            <a:schemeClr val="tx2"/>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inyurl.com/csunatc18-cg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atatables.ne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8.png"/><Relationship Id="rId4"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0.png"/><Relationship Id="rId4"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w3.org/TR/wai-aria-1.1/" TargetMode="External"/><Relationship Id="rId2" Type="http://schemas.openxmlformats.org/officeDocument/2006/relationships/hyperlink" Target="https://www.w3.org/WAI/WCAG20/quickref/" TargetMode="External"/><Relationship Id="rId1" Type="http://schemas.openxmlformats.org/officeDocument/2006/relationships/slideLayout" Target="../slideLayouts/slideLayout2.xml"/><Relationship Id="rId5" Type="http://schemas.openxmlformats.org/officeDocument/2006/relationships/hyperlink" Target="https://www.w3.org/WAI/tutorials/tables/" TargetMode="External"/><Relationship Id="rId4" Type="http://schemas.openxmlformats.org/officeDocument/2006/relationships/hyperlink" Target="https://www.w3.org/TR/wai-aria-practices-1.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mailto:elizabeth.whitmer@cgifederal.com" TargetMode="External"/><Relationship Id="rId2" Type="http://schemas.openxmlformats.org/officeDocument/2006/relationships/hyperlink" Target="https://tinyurl.com/csunatc18-cgi" TargetMode="External"/><Relationship Id="rId1" Type="http://schemas.openxmlformats.org/officeDocument/2006/relationships/slideLayout" Target="../slideLayouts/slideLayout2.xml"/><Relationship Id="rId4" Type="http://schemas.openxmlformats.org/officeDocument/2006/relationships/hyperlink" Target="mailto:pavani.gonuguntla@cgifederal.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a:t>When Focus Matters: Managing Focus Within Data Tables</a:t>
            </a:r>
            <a:endParaRPr lang="en-US" dirty="0"/>
          </a:p>
        </p:txBody>
      </p:sp>
      <p:sp>
        <p:nvSpPr>
          <p:cNvPr id="3" name="Subtitle 2"/>
          <p:cNvSpPr>
            <a:spLocks noGrp="1"/>
          </p:cNvSpPr>
          <p:nvPr>
            <p:ph type="subTitle" idx="1"/>
          </p:nvPr>
        </p:nvSpPr>
        <p:spPr/>
        <p:txBody>
          <a:bodyPr/>
          <a:lstStyle/>
          <a:p>
            <a:r>
              <a:rPr lang="en-US" altLang="en-US" dirty="0"/>
              <a:t>CSUN Assistive Technology Conference 2018 - March 22, 2018</a:t>
            </a:r>
          </a:p>
          <a:p>
            <a:r>
              <a:rPr lang="en-US" altLang="en-US" dirty="0"/>
              <a:t>Slides &amp; Demos: </a:t>
            </a:r>
            <a:r>
              <a:rPr lang="en-US" u="sng" dirty="0">
                <a:solidFill>
                  <a:schemeClr val="accent2">
                    <a:lumMod val="50000"/>
                  </a:schemeClr>
                </a:solidFill>
                <a:hlinkClick r:id="rId2"/>
              </a:rPr>
              <a:t>https://tinyurl.com/csunatc18-cgi</a:t>
            </a:r>
            <a:r>
              <a:rPr lang="en-US" dirty="0">
                <a:solidFill>
                  <a:schemeClr val="accent2">
                    <a:lumMod val="50000"/>
                  </a:schemeClr>
                </a:solidFill>
              </a:rPr>
              <a:t> </a:t>
            </a:r>
            <a:endParaRPr lang="en-US" altLang="en-US" dirty="0">
              <a:solidFill>
                <a:schemeClr val="accent2">
                  <a:lumMod val="50000"/>
                </a:schemeClr>
              </a:solidFill>
            </a:endParaRPr>
          </a:p>
          <a:p>
            <a:endParaRPr lang="en-US" dirty="0"/>
          </a:p>
        </p:txBody>
      </p:sp>
    </p:spTree>
    <p:extLst>
      <p:ext uri="{BB962C8B-B14F-4D97-AF65-F5344CB8AC3E}">
        <p14:creationId xmlns:p14="http://schemas.microsoft.com/office/powerpoint/2010/main" val="72745629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25A3C56-E491-49B2-93F3-63532DF516BC}" type="slidenum">
              <a:rPr lang="en-US" smtClean="0"/>
              <a:pPr/>
              <a:t>10</a:t>
            </a:fld>
            <a:endParaRPr lang="en-US" dirty="0"/>
          </a:p>
        </p:txBody>
      </p:sp>
      <p:sp>
        <p:nvSpPr>
          <p:cNvPr id="2" name="Title 1"/>
          <p:cNvSpPr>
            <a:spLocks noGrp="1"/>
          </p:cNvSpPr>
          <p:nvPr>
            <p:ph type="title"/>
          </p:nvPr>
        </p:nvSpPr>
        <p:spPr/>
        <p:txBody>
          <a:bodyPr/>
          <a:lstStyle/>
          <a:p>
            <a:r>
              <a:rPr lang="en-US" dirty="0" smtClean="0"/>
              <a:t>Status Role</a:t>
            </a:r>
            <a:endParaRPr lang="en-US" dirty="0"/>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US" dirty="0" smtClean="0"/>
              <a:t>The jQuery DataTables library used to create our demos leverages the ARIA </a:t>
            </a:r>
            <a:r>
              <a:rPr lang="en-US" dirty="0" smtClean="0">
                <a:latin typeface="Courier New" panose="02070309020205020404" pitchFamily="49" charset="0"/>
                <a:cs typeface="Courier New" panose="02070309020205020404" pitchFamily="49" charset="0"/>
              </a:rPr>
              <a:t>status</a:t>
            </a:r>
            <a:r>
              <a:rPr lang="en-US" dirty="0" smtClean="0"/>
              <a:t> live region role (i.e. </a:t>
            </a:r>
            <a:r>
              <a:rPr lang="en-US" dirty="0" smtClean="0">
                <a:latin typeface="Courier New" panose="02070309020205020404" pitchFamily="49" charset="0"/>
                <a:cs typeface="Courier New" panose="02070309020205020404" pitchFamily="49" charset="0"/>
              </a:rPr>
              <a:t>role=“status”</a:t>
            </a:r>
            <a:r>
              <a:rPr lang="en-US" dirty="0" smtClean="0"/>
              <a:t>) to notify AT when a change has occurred to the table that impacts the number of entries being displayed.</a:t>
            </a:r>
          </a:p>
          <a:p>
            <a:pPr marL="342900" indent="-342900">
              <a:buFont typeface="Arial" panose="020B0604020202020204" pitchFamily="34" charset="0"/>
              <a:buChar char="•"/>
            </a:pPr>
            <a:r>
              <a:rPr lang="en-US" dirty="0" smtClean="0"/>
              <a:t>The </a:t>
            </a:r>
            <a:r>
              <a:rPr lang="en-US" dirty="0" smtClean="0">
                <a:latin typeface="Courier New" panose="02070309020205020404" pitchFamily="49" charset="0"/>
                <a:cs typeface="Courier New" panose="02070309020205020404" pitchFamily="49" charset="0"/>
              </a:rPr>
              <a:t>status</a:t>
            </a:r>
            <a:r>
              <a:rPr lang="en-US" dirty="0" smtClean="0"/>
              <a:t> role is defined on the </a:t>
            </a:r>
            <a:r>
              <a:rPr lang="en-US" dirty="0" smtClean="0">
                <a:latin typeface="Courier New" panose="02070309020205020404" pitchFamily="49" charset="0"/>
                <a:cs typeface="Courier New" panose="02070309020205020404" pitchFamily="49" charset="0"/>
              </a:rPr>
              <a:t>div</a:t>
            </a:r>
            <a:r>
              <a:rPr lang="en-US" dirty="0" smtClean="0">
                <a:latin typeface="+mn-lt"/>
                <a:cs typeface="Courier New" panose="02070309020205020404" pitchFamily="49" charset="0"/>
              </a:rPr>
              <a:t> </a:t>
            </a:r>
            <a:r>
              <a:rPr lang="en-US" dirty="0" smtClean="0">
                <a:latin typeface="+mn-lt"/>
              </a:rPr>
              <a:t>containing</a:t>
            </a:r>
            <a:r>
              <a:rPr lang="en-US" dirty="0" smtClean="0"/>
              <a:t> the “Showing 1 to 10 of 448 entries” text that displays above the table. </a:t>
            </a:r>
          </a:p>
        </p:txBody>
      </p:sp>
      <p:pic>
        <p:nvPicPr>
          <p:cNvPr id="10" name="Content Placeholder 9" descr="Screenshot of one of CGI's CSUN demos with the &quot;Showing 1 to 10 of 448&quot; status text highlighted."/>
          <p:cNvPicPr>
            <a:picLocks noGrp="1" noChangeAspect="1"/>
          </p:cNvPicPr>
          <p:nvPr>
            <p:ph sz="quarter" idx="23"/>
          </p:nvPr>
        </p:nvPicPr>
        <p:blipFill>
          <a:blip r:embed="rId3"/>
          <a:stretch>
            <a:fillRect/>
          </a:stretch>
        </p:blipFill>
        <p:spPr>
          <a:xfrm>
            <a:off x="4567237" y="1266825"/>
            <a:ext cx="4138648" cy="3990357"/>
          </a:xfrm>
          <a:prstGeom prst="rect">
            <a:avLst/>
          </a:prstGeom>
        </p:spPr>
      </p:pic>
    </p:spTree>
    <p:extLst>
      <p:ext uri="{BB962C8B-B14F-4D97-AF65-F5344CB8AC3E}">
        <p14:creationId xmlns:p14="http://schemas.microsoft.com/office/powerpoint/2010/main" val="4017923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Maximizing Status Role Compatibility </a:t>
            </a:r>
            <a:endParaRPr lang="en-US" dirty="0"/>
          </a:p>
        </p:txBody>
      </p:sp>
      <p:sp>
        <p:nvSpPr>
          <p:cNvPr id="3" name="Content Placeholder 2"/>
          <p:cNvSpPr>
            <a:spLocks noGrp="1"/>
          </p:cNvSpPr>
          <p:nvPr>
            <p:ph sz="quarter" idx="17"/>
          </p:nvPr>
        </p:nvSpPr>
        <p:spPr/>
        <p:txBody>
          <a:bodyPr/>
          <a:lstStyle/>
          <a:p>
            <a:r>
              <a:rPr lang="en-US" dirty="0" smtClean="0"/>
              <a:t>The jQuery DataTables library ALSO defines </a:t>
            </a:r>
            <a:r>
              <a:rPr lang="en-US" dirty="0" smtClean="0">
                <a:latin typeface="Courier New" panose="02070309020205020404" pitchFamily="49" charset="0"/>
                <a:cs typeface="Courier New" panose="02070309020205020404" pitchFamily="49" charset="0"/>
              </a:rPr>
              <a:t>aria-live=“polite”</a:t>
            </a:r>
            <a:r>
              <a:rPr lang="en-US" dirty="0" smtClean="0"/>
              <a:t> on the </a:t>
            </a:r>
            <a:r>
              <a:rPr lang="en-US" dirty="0" smtClean="0">
                <a:latin typeface="Courier New" panose="02070309020205020404" pitchFamily="49" charset="0"/>
                <a:cs typeface="Courier New" panose="02070309020205020404" pitchFamily="49" charset="0"/>
              </a:rPr>
              <a:t>div</a:t>
            </a:r>
            <a:r>
              <a:rPr lang="en-US" dirty="0" smtClean="0"/>
              <a:t> containing the </a:t>
            </a:r>
            <a:r>
              <a:rPr lang="en-US" dirty="0" smtClean="0">
                <a:latin typeface="Courier New" panose="02070309020205020404" pitchFamily="49" charset="0"/>
                <a:cs typeface="Courier New" panose="02070309020205020404" pitchFamily="49" charset="0"/>
              </a:rPr>
              <a:t>status</a:t>
            </a:r>
            <a:r>
              <a:rPr lang="en-US" dirty="0" smtClean="0"/>
              <a:t> role. </a:t>
            </a:r>
          </a:p>
          <a:p>
            <a:pPr marL="342900" indent="-342900">
              <a:buFont typeface="Arial" panose="020B0604020202020204" pitchFamily="34" charset="0"/>
              <a:buChar char="•"/>
            </a:pPr>
            <a:r>
              <a:rPr lang="en-US" dirty="0" smtClean="0"/>
              <a:t>Technically, the </a:t>
            </a:r>
            <a:r>
              <a:rPr lang="en-US" dirty="0" smtClean="0">
                <a:latin typeface="Courier New" panose="02070309020205020404" pitchFamily="49" charset="0"/>
                <a:cs typeface="Courier New" panose="02070309020205020404" pitchFamily="49" charset="0"/>
              </a:rPr>
              <a:t>aria-live</a:t>
            </a:r>
            <a:r>
              <a:rPr lang="en-US" dirty="0" smtClean="0"/>
              <a:t> attribute is redundant since the status role has an implicit </a:t>
            </a:r>
            <a:r>
              <a:rPr lang="en-US" dirty="0" smtClean="0">
                <a:latin typeface="Courier New" panose="02070309020205020404" pitchFamily="49" charset="0"/>
                <a:cs typeface="Courier New" panose="02070309020205020404" pitchFamily="49" charset="0"/>
              </a:rPr>
              <a:t>aria-live</a:t>
            </a:r>
            <a:r>
              <a:rPr lang="en-US" dirty="0" smtClean="0"/>
              <a:t> setting of </a:t>
            </a:r>
            <a:r>
              <a:rPr lang="en-US" dirty="0" smtClean="0">
                <a:latin typeface="Courier New" panose="02070309020205020404" pitchFamily="49" charset="0"/>
                <a:cs typeface="Courier New" panose="02070309020205020404" pitchFamily="49" charset="0"/>
              </a:rPr>
              <a:t>polite</a:t>
            </a:r>
            <a:r>
              <a:rPr lang="en-US" dirty="0" smtClean="0"/>
              <a:t>. However, if the </a:t>
            </a:r>
            <a:r>
              <a:rPr lang="en-US" dirty="0" smtClean="0">
                <a:latin typeface="Courier New" panose="02070309020205020404" pitchFamily="49" charset="0"/>
                <a:cs typeface="Courier New" panose="02070309020205020404" pitchFamily="49" charset="0"/>
              </a:rPr>
              <a:t>aria-live</a:t>
            </a:r>
            <a:r>
              <a:rPr lang="en-US" dirty="0" smtClean="0"/>
              <a:t> attribute is removed, the </a:t>
            </a:r>
            <a:r>
              <a:rPr lang="en-US" dirty="0" smtClean="0">
                <a:latin typeface="Courier New" panose="02070309020205020404" pitchFamily="49" charset="0"/>
                <a:cs typeface="Courier New" panose="02070309020205020404" pitchFamily="49" charset="0"/>
              </a:rPr>
              <a:t>status</a:t>
            </a:r>
            <a:r>
              <a:rPr lang="en-US" dirty="0" smtClean="0"/>
              <a:t> is not currently announced in any of our accessibility testing profiles.</a:t>
            </a:r>
          </a:p>
          <a:p>
            <a:pPr marL="342900" indent="-342900">
              <a:buFont typeface="Arial" panose="020B0604020202020204" pitchFamily="34" charset="0"/>
              <a:buChar char="•"/>
            </a:pPr>
            <a:r>
              <a:rPr lang="en-US" dirty="0" smtClean="0"/>
              <a:t>The </a:t>
            </a:r>
            <a:r>
              <a:rPr lang="en-US" dirty="0" smtClean="0">
                <a:latin typeface="Courier New" panose="02070309020205020404" pitchFamily="49" charset="0"/>
                <a:cs typeface="Courier New" panose="02070309020205020404" pitchFamily="49" charset="0"/>
              </a:rPr>
              <a:t>aria-live</a:t>
            </a:r>
            <a:r>
              <a:rPr lang="en-US" dirty="0" smtClean="0"/>
              <a:t> attribute is used for now to maximize compatibility until there is broader support for the </a:t>
            </a:r>
            <a:r>
              <a:rPr lang="en-US" dirty="0" smtClean="0">
                <a:latin typeface="Courier New" panose="02070309020205020404" pitchFamily="49" charset="0"/>
                <a:cs typeface="Courier New" panose="02070309020205020404" pitchFamily="49" charset="0"/>
              </a:rPr>
              <a:t>status</a:t>
            </a:r>
            <a:r>
              <a:rPr lang="en-US" dirty="0" smtClean="0"/>
              <a:t> role across browsers and AT. </a:t>
            </a:r>
          </a:p>
        </p:txBody>
      </p:sp>
      <p:sp>
        <p:nvSpPr>
          <p:cNvPr id="5" name="Slide Number Placeholder 4"/>
          <p:cNvSpPr>
            <a:spLocks noGrp="1"/>
          </p:cNvSpPr>
          <p:nvPr>
            <p:ph type="sldNum" sz="quarter" idx="12"/>
          </p:nvPr>
        </p:nvSpPr>
        <p:spPr/>
        <p:txBody>
          <a:bodyPr/>
          <a:lstStyle/>
          <a:p>
            <a:fld id="{525A3C56-E491-49B2-93F3-63532DF516BC}" type="slidenum">
              <a:rPr lang="en-US" smtClean="0"/>
              <a:pPr/>
              <a:t>11</a:t>
            </a:fld>
            <a:endParaRPr lang="en-US" dirty="0"/>
          </a:p>
        </p:txBody>
      </p:sp>
    </p:spTree>
    <p:extLst>
      <p:ext uri="{BB962C8B-B14F-4D97-AF65-F5344CB8AC3E}">
        <p14:creationId xmlns:p14="http://schemas.microsoft.com/office/powerpoint/2010/main" val="3778027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ctrTitle"/>
          </p:nvPr>
        </p:nvSpPr>
        <p:spPr/>
        <p:txBody>
          <a:bodyPr/>
          <a:lstStyle/>
          <a:p>
            <a:r>
              <a:rPr lang="en-US" altLang="en-US" dirty="0" smtClean="0"/>
              <a:t>Table Scenario 1:</a:t>
            </a:r>
            <a:endParaRPr lang="en-US" altLang="en-US" dirty="0"/>
          </a:p>
        </p:txBody>
      </p:sp>
      <p:sp>
        <p:nvSpPr>
          <p:cNvPr id="3" name="Subtitle 2"/>
          <p:cNvSpPr>
            <a:spLocks noGrp="1"/>
          </p:cNvSpPr>
          <p:nvPr>
            <p:ph type="subTitle" idx="1"/>
          </p:nvPr>
        </p:nvSpPr>
        <p:spPr/>
        <p:txBody>
          <a:bodyPr/>
          <a:lstStyle/>
          <a:p>
            <a:r>
              <a:rPr lang="en-US" b="1" dirty="0" smtClean="0"/>
              <a:t>Sorting	</a:t>
            </a:r>
            <a:endParaRPr lang="en-US" b="1" dirty="0"/>
          </a:p>
        </p:txBody>
      </p:sp>
    </p:spTree>
    <p:extLst>
      <p:ext uri="{BB962C8B-B14F-4D97-AF65-F5344CB8AC3E}">
        <p14:creationId xmlns:p14="http://schemas.microsoft.com/office/powerpoint/2010/main" val="1073507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Sorting: Scenario Overview</a:t>
            </a:r>
            <a:endParaRPr lang="en-US" dirty="0"/>
          </a:p>
        </p:txBody>
      </p:sp>
      <p:sp>
        <p:nvSpPr>
          <p:cNvPr id="10" name="Content Placeholder 9"/>
          <p:cNvSpPr>
            <a:spLocks noGrp="1"/>
          </p:cNvSpPr>
          <p:nvPr>
            <p:ph sz="quarter" idx="17"/>
          </p:nvPr>
        </p:nvSpPr>
        <p:spPr>
          <a:xfrm>
            <a:off x="449264" y="1266825"/>
            <a:ext cx="3950614" cy="4897307"/>
          </a:xfrm>
        </p:spPr>
        <p:txBody>
          <a:bodyPr/>
          <a:lstStyle/>
          <a:p>
            <a:pPr marL="342900" indent="-342900">
              <a:buFont typeface="Arial" panose="020B0604020202020204" pitchFamily="34" charset="0"/>
              <a:buChar char="•"/>
            </a:pPr>
            <a:r>
              <a:rPr lang="en-US" dirty="0" smtClean="0"/>
              <a:t>Sorting is one of the most common interactions available within data tables. </a:t>
            </a:r>
            <a:endParaRPr lang="en-US" dirty="0"/>
          </a:p>
          <a:p>
            <a:pPr marL="342900" indent="-342900">
              <a:buFont typeface="Arial" panose="020B0604020202020204" pitchFamily="34" charset="0"/>
              <a:buChar char="•"/>
            </a:pPr>
            <a:r>
              <a:rPr lang="en-US" dirty="0" smtClean="0"/>
              <a:t>In CGI’s demo, columns that can be sorted are visually distinguished by triangle icons reflecting three states:</a:t>
            </a:r>
          </a:p>
          <a:p>
            <a:pPr marL="606425" lvl="1" indent="-342900"/>
            <a:r>
              <a:rPr lang="en-US" sz="1800" dirty="0" smtClean="0"/>
              <a:t>Not Sorted (Default)</a:t>
            </a:r>
          </a:p>
          <a:p>
            <a:pPr marL="606425" lvl="1" indent="-342900"/>
            <a:r>
              <a:rPr lang="en-US" sz="1800" dirty="0" smtClean="0"/>
              <a:t>Sorted Ascending</a:t>
            </a:r>
          </a:p>
          <a:p>
            <a:pPr marL="606425" lvl="1" indent="-342900"/>
            <a:r>
              <a:rPr lang="en-US" sz="1800" dirty="0" smtClean="0"/>
              <a:t>Sorted Descending</a:t>
            </a:r>
          </a:p>
        </p:txBody>
      </p:sp>
      <p:pic>
        <p:nvPicPr>
          <p:cNvPr id="13" name="Content Placeholder 12" descr="Screenshot of the sortable column headers in CGI's CSUN demo."/>
          <p:cNvPicPr>
            <a:picLocks noGrp="1" noChangeAspect="1"/>
          </p:cNvPicPr>
          <p:nvPr>
            <p:ph sz="quarter" idx="23"/>
          </p:nvPr>
        </p:nvPicPr>
        <p:blipFill>
          <a:blip r:embed="rId2"/>
          <a:stretch>
            <a:fillRect/>
          </a:stretch>
        </p:blipFill>
        <p:spPr>
          <a:xfrm>
            <a:off x="4583615" y="1807285"/>
            <a:ext cx="4114298" cy="2818503"/>
          </a:xfrm>
          <a:prstGeom prst="rect">
            <a:avLst/>
          </a:prstGeom>
        </p:spPr>
      </p:pic>
      <p:sp>
        <p:nvSpPr>
          <p:cNvPr id="2" name="Slide Number Placeholder 1"/>
          <p:cNvSpPr>
            <a:spLocks noGrp="1"/>
          </p:cNvSpPr>
          <p:nvPr>
            <p:ph type="sldNum" sz="quarter" idx="12"/>
          </p:nvPr>
        </p:nvSpPr>
        <p:spPr/>
        <p:txBody>
          <a:bodyPr/>
          <a:lstStyle/>
          <a:p>
            <a:fld id="{525A3C56-E491-49B2-93F3-63532DF516BC}" type="slidenum">
              <a:rPr lang="en-US" smtClean="0"/>
              <a:pPr/>
              <a:t>13</a:t>
            </a:fld>
            <a:endParaRPr lang="en-US" dirty="0"/>
          </a:p>
        </p:txBody>
      </p:sp>
    </p:spTree>
    <p:extLst>
      <p:ext uri="{BB962C8B-B14F-4D97-AF65-F5344CB8AC3E}">
        <p14:creationId xmlns:p14="http://schemas.microsoft.com/office/powerpoint/2010/main" val="2353498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Sorting: Focus Approach</a:t>
            </a:r>
            <a:endParaRPr lang="en-US" dirty="0"/>
          </a:p>
        </p:txBody>
      </p:sp>
      <p:sp>
        <p:nvSpPr>
          <p:cNvPr id="5" name="Content Placeholder 4"/>
          <p:cNvSpPr>
            <a:spLocks noGrp="1"/>
          </p:cNvSpPr>
          <p:nvPr>
            <p:ph sz="quarter" idx="17"/>
          </p:nvPr>
        </p:nvSpPr>
        <p:spPr/>
        <p:txBody>
          <a:bodyPr>
            <a:normAutofit/>
          </a:bodyPr>
          <a:lstStyle/>
          <a:p>
            <a:pPr marL="0" lvl="1" indent="0">
              <a:buNone/>
            </a:pPr>
            <a:r>
              <a:rPr lang="en-US" dirty="0" smtClean="0"/>
              <a:t>Focus is programmatically set back to the sorting control after it has been activated and a sort has been applied to the data table.</a:t>
            </a:r>
          </a:p>
          <a:p>
            <a:pPr marL="0" lvl="1" indent="0">
              <a:buNone/>
            </a:pPr>
            <a:endParaRPr lang="en-US" b="1" dirty="0" smtClean="0"/>
          </a:p>
          <a:p>
            <a:pPr marL="0" lvl="1" indent="0">
              <a:buNone/>
            </a:pPr>
            <a:r>
              <a:rPr lang="en-US" i="1" dirty="0" smtClean="0"/>
              <a:t>Rationale: </a:t>
            </a:r>
            <a:r>
              <a:rPr lang="en-US" dirty="0" smtClean="0"/>
              <a:t>The user can then apply another sort on that column, if desired, or navigate to other columns to sort. </a:t>
            </a:r>
          </a:p>
        </p:txBody>
      </p:sp>
      <p:sp>
        <p:nvSpPr>
          <p:cNvPr id="2" name="Slide Number Placeholder 1"/>
          <p:cNvSpPr>
            <a:spLocks noGrp="1"/>
          </p:cNvSpPr>
          <p:nvPr>
            <p:ph type="sldNum" sz="quarter" idx="12"/>
          </p:nvPr>
        </p:nvSpPr>
        <p:spPr/>
        <p:txBody>
          <a:bodyPr/>
          <a:lstStyle/>
          <a:p>
            <a:fld id="{525A3C56-E491-49B2-93F3-63532DF516BC}" type="slidenum">
              <a:rPr lang="en-US" smtClean="0"/>
              <a:pPr/>
              <a:t>14</a:t>
            </a:fld>
            <a:endParaRPr lang="en-US" dirty="0"/>
          </a:p>
        </p:txBody>
      </p:sp>
    </p:spTree>
    <p:extLst>
      <p:ext uri="{BB962C8B-B14F-4D97-AF65-F5344CB8AC3E}">
        <p14:creationId xmlns:p14="http://schemas.microsoft.com/office/powerpoint/2010/main" val="3596716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6" y="2547939"/>
            <a:ext cx="8239125" cy="920750"/>
          </a:xfrm>
        </p:spPr>
        <p:txBody>
          <a:bodyPr/>
          <a:lstStyle/>
          <a:p>
            <a:r>
              <a:rPr lang="en-US" dirty="0" smtClean="0"/>
              <a:t>Sorting: Live Keyboard Demo</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15</a:t>
            </a:fld>
            <a:endParaRPr lang="en-US" dirty="0"/>
          </a:p>
        </p:txBody>
      </p:sp>
    </p:spTree>
    <p:extLst>
      <p:ext uri="{BB962C8B-B14F-4D97-AF65-F5344CB8AC3E}">
        <p14:creationId xmlns:p14="http://schemas.microsoft.com/office/powerpoint/2010/main" val="2590505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Sorting: Technical Implementation</a:t>
            </a:r>
            <a:endParaRPr lang="en-US" dirty="0"/>
          </a:p>
        </p:txBody>
      </p:sp>
      <p:sp>
        <p:nvSpPr>
          <p:cNvPr id="6" name="Content Placeholder 5"/>
          <p:cNvSpPr>
            <a:spLocks noGrp="1"/>
          </p:cNvSpPr>
          <p:nvPr>
            <p:ph sz="quarter" idx="17"/>
          </p:nvPr>
        </p:nvSpPr>
        <p:spPr/>
        <p:txBody>
          <a:bodyPr/>
          <a:lstStyle/>
          <a:p>
            <a:pPr lvl="1"/>
            <a:r>
              <a:rPr lang="en-US" dirty="0" smtClean="0">
                <a:latin typeface="+mn-lt"/>
              </a:rPr>
              <a:t>After </a:t>
            </a:r>
            <a:r>
              <a:rPr lang="en-US" dirty="0">
                <a:latin typeface="+mn-lt"/>
              </a:rPr>
              <a:t>a sort control is activated, </a:t>
            </a:r>
            <a:r>
              <a:rPr lang="en-US" dirty="0" smtClean="0">
                <a:latin typeface="+mn-lt"/>
              </a:rPr>
              <a:t>used JavaScript </a:t>
            </a:r>
            <a:r>
              <a:rPr lang="en-US" dirty="0">
                <a:latin typeface="+mn-lt"/>
              </a:rPr>
              <a:t>to programmatically </a:t>
            </a:r>
            <a:r>
              <a:rPr lang="en-US" dirty="0"/>
              <a:t>set focus back to the column header that was </a:t>
            </a:r>
            <a:r>
              <a:rPr lang="en-US" dirty="0" smtClean="0"/>
              <a:t>selected.</a:t>
            </a:r>
          </a:p>
          <a:p>
            <a:pPr lvl="1"/>
            <a:r>
              <a:rPr lang="en-US" dirty="0" smtClean="0"/>
              <a:t>Added a custom ARIA live region to notify AT when a column is sorted since the </a:t>
            </a:r>
            <a:r>
              <a:rPr lang="en-US" dirty="0" smtClean="0">
                <a:latin typeface="Courier New" panose="02070309020205020404" pitchFamily="49" charset="0"/>
                <a:cs typeface="Courier New" panose="02070309020205020404" pitchFamily="49" charset="0"/>
              </a:rPr>
              <a:t>aria-sort</a:t>
            </a:r>
            <a:r>
              <a:rPr lang="en-US" dirty="0" smtClean="0"/>
              <a:t> property that is defined by the jQuery library is not consistently supported across the accessibility testing profiles we tested with. For example, the live region text for the Session column is either:</a:t>
            </a:r>
          </a:p>
          <a:p>
            <a:pPr lvl="2"/>
            <a:r>
              <a:rPr lang="en-US" dirty="0" smtClean="0"/>
              <a:t>“Session column sorted in ascending order” or</a:t>
            </a:r>
          </a:p>
          <a:p>
            <a:pPr lvl="2"/>
            <a:r>
              <a:rPr lang="en-US" dirty="0" smtClean="0"/>
              <a:t>“Session column </a:t>
            </a:r>
            <a:r>
              <a:rPr lang="en-US" dirty="0"/>
              <a:t>sorted in </a:t>
            </a:r>
            <a:r>
              <a:rPr lang="en-US" dirty="0" smtClean="0"/>
              <a:t>descending order”</a:t>
            </a:r>
            <a:endParaRPr lang="en-US" b="1" dirty="0" smtClean="0"/>
          </a:p>
          <a:p>
            <a:pPr lvl="1"/>
            <a:r>
              <a:rPr lang="en-US" dirty="0"/>
              <a:t>Both the </a:t>
            </a:r>
            <a:r>
              <a:rPr lang="en-US" dirty="0">
                <a:latin typeface="Courier New" panose="02070309020205020404" pitchFamily="49" charset="0"/>
                <a:cs typeface="Courier New" panose="02070309020205020404" pitchFamily="49" charset="0"/>
              </a:rPr>
              <a:t>status</a:t>
            </a:r>
            <a:r>
              <a:rPr lang="en-US" dirty="0"/>
              <a:t> role and </a:t>
            </a:r>
            <a:r>
              <a:rPr lang="en-US" dirty="0">
                <a:latin typeface="Courier New" panose="02070309020205020404" pitchFamily="49" charset="0"/>
                <a:cs typeface="Courier New" panose="02070309020205020404" pitchFamily="49" charset="0"/>
              </a:rPr>
              <a:t>aria-live=“polite”</a:t>
            </a:r>
            <a:r>
              <a:rPr lang="en-US" dirty="0"/>
              <a:t> are defined on the </a:t>
            </a:r>
            <a:r>
              <a:rPr lang="en-US" dirty="0">
                <a:latin typeface="Courier New" panose="02070309020205020404" pitchFamily="49" charset="0"/>
                <a:cs typeface="Courier New" panose="02070309020205020404" pitchFamily="49" charset="0"/>
              </a:rPr>
              <a:t>div</a:t>
            </a:r>
            <a:r>
              <a:rPr lang="en-US" dirty="0"/>
              <a:t> containing the “Showing 1 to 10 of 448 entries” text that displays above the table. As a result, when the user applies a sort, they hear this text announced</a:t>
            </a:r>
            <a:r>
              <a:rPr lang="en-US" dirty="0" smtClean="0"/>
              <a:t>.</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16</a:t>
            </a:fld>
            <a:endParaRPr lang="en-US" dirty="0"/>
          </a:p>
        </p:txBody>
      </p:sp>
    </p:spTree>
    <p:extLst>
      <p:ext uri="{BB962C8B-B14F-4D97-AF65-F5344CB8AC3E}">
        <p14:creationId xmlns:p14="http://schemas.microsoft.com/office/powerpoint/2010/main" val="1804643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Sorting: Recorded NVDA Demo</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17</a:t>
            </a:fld>
            <a:endParaRPr lang="en-US" dirty="0"/>
          </a:p>
        </p:txBody>
      </p:sp>
      <p:pic>
        <p:nvPicPr>
          <p:cNvPr id="5" name="Sorting" descr="Recording of NVDA testing results for sorting in Firefox. ">
            <a:hlinkClick r:id="" action="ppaction://media"/>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447675" y="1106489"/>
            <a:ext cx="8239126" cy="4553540"/>
          </a:xfrm>
        </p:spPr>
      </p:pic>
    </p:spTree>
    <p:extLst>
      <p:ext uri="{BB962C8B-B14F-4D97-AF65-F5344CB8AC3E}">
        <p14:creationId xmlns:p14="http://schemas.microsoft.com/office/powerpoint/2010/main" val="24915471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25A3C56-E491-49B2-93F3-63532DF516BC}" type="slidenum">
              <a:rPr lang="en-US" smtClean="0"/>
              <a:pPr/>
              <a:t>18</a:t>
            </a:fld>
            <a:endParaRPr lang="en-US" dirty="0"/>
          </a:p>
        </p:txBody>
      </p:sp>
      <p:sp>
        <p:nvSpPr>
          <p:cNvPr id="4" name="Title 3"/>
          <p:cNvSpPr>
            <a:spLocks noGrp="1"/>
          </p:cNvSpPr>
          <p:nvPr>
            <p:ph type="title"/>
          </p:nvPr>
        </p:nvSpPr>
        <p:spPr/>
        <p:txBody>
          <a:bodyPr/>
          <a:lstStyle/>
          <a:p>
            <a:r>
              <a:rPr lang="en-US" dirty="0" smtClean="0"/>
              <a:t>Sorting: Browser/AT Testing Results Matrix</a:t>
            </a:r>
            <a:endParaRPr lang="en-US" dirty="0"/>
          </a:p>
        </p:txBody>
      </p:sp>
      <p:graphicFrame>
        <p:nvGraphicFramePr>
          <p:cNvPr id="2" name="Content Placeholder 1" descr="Table providing the testing results for the sorting table scenario across the 4 targeted accessibility testing profiles we tested with. All 4 profiles supported the expected result in that focus was set back to the column header once the sort was applied and the screen reader announced the changed state. For JAWS 2018 in IE11, the aria-sort property is not announced but the custom live region CGI implemented is announced, so users are aware of the sort status. For VoiceOver in Safari, only the custom live region is announced."/>
          <p:cNvGraphicFramePr>
            <a:graphicFrameLocks noGrp="1"/>
          </p:cNvGraphicFramePr>
          <p:nvPr>
            <p:ph sz="quarter" idx="17"/>
            <p:extLst>
              <p:ext uri="{D42A27DB-BD31-4B8C-83A1-F6EECF244321}">
                <p14:modId xmlns:p14="http://schemas.microsoft.com/office/powerpoint/2010/main" val="4030970841"/>
              </p:ext>
            </p:extLst>
          </p:nvPr>
        </p:nvGraphicFramePr>
        <p:xfrm>
          <a:off x="447674" y="2105025"/>
          <a:ext cx="8492718" cy="3735195"/>
        </p:xfrm>
        <a:graphic>
          <a:graphicData uri="http://schemas.openxmlformats.org/drawingml/2006/table">
            <a:tbl>
              <a:tblPr firstRow="1" bandRow="1">
                <a:tableStyleId>{5C22544A-7EE6-4342-B048-85BDC9FD1C3A}</a:tableStyleId>
              </a:tblPr>
              <a:tblGrid>
                <a:gridCol w="2383504"/>
                <a:gridCol w="1694295"/>
                <a:gridCol w="4414919"/>
              </a:tblGrid>
              <a:tr h="342735">
                <a:tc>
                  <a:txBody>
                    <a:bodyPr/>
                    <a:lstStyle/>
                    <a:p>
                      <a:r>
                        <a:rPr lang="en-US" sz="1600" dirty="0" smtClean="0"/>
                        <a:t>Browser/AT Profile</a:t>
                      </a:r>
                      <a:endParaRPr lang="en-US" sz="1600" dirty="0"/>
                    </a:p>
                  </a:txBody>
                  <a:tcPr marL="43846" marR="43846"/>
                </a:tc>
                <a:tc>
                  <a:txBody>
                    <a:bodyPr/>
                    <a:lstStyle/>
                    <a:p>
                      <a:r>
                        <a:rPr lang="en-US" sz="1600" dirty="0" smtClean="0"/>
                        <a:t>Testing Result</a:t>
                      </a:r>
                      <a:endParaRPr lang="en-US" sz="1600" dirty="0"/>
                    </a:p>
                  </a:txBody>
                  <a:tcPr marL="43846" marR="43846"/>
                </a:tc>
                <a:tc>
                  <a:txBody>
                    <a:bodyPr/>
                    <a:lstStyle/>
                    <a:p>
                      <a:r>
                        <a:rPr lang="en-US" sz="1600" dirty="0" smtClean="0"/>
                        <a:t>Notes</a:t>
                      </a:r>
                      <a:endParaRPr lang="en-US" sz="1600" dirty="0"/>
                    </a:p>
                  </a:txBody>
                  <a:tcPr marL="43846" marR="43846"/>
                </a:tc>
              </a:tr>
              <a:tr h="985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NVDA (latest) in Firefox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dirty="0" smtClean="0"/>
                        <a:t>N/A</a:t>
                      </a:r>
                      <a:endParaRPr lang="en-US" sz="1600" dirty="0"/>
                    </a:p>
                  </a:txBody>
                  <a:tcPr marL="43846" marR="43846"/>
                </a:tc>
              </a:tr>
              <a:tr h="98595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JAWS 2018</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in Internet Explorer 11</a:t>
                      </a:r>
                    </a:p>
                  </a:txBody>
                  <a:tcPr marL="43846" marR="43846"/>
                </a:tc>
                <a:tc>
                  <a:txBody>
                    <a:bodyPr/>
                    <a:lstStyle/>
                    <a:p>
                      <a:r>
                        <a:rPr lang="en-US" sz="1600" dirty="0" smtClean="0"/>
                        <a:t>Supported</a:t>
                      </a:r>
                      <a:endParaRPr lang="en-US" sz="1600" dirty="0"/>
                    </a:p>
                  </a:txBody>
                  <a:tcPr marL="43846" marR="43846"/>
                </a:tc>
                <a:tc>
                  <a:txBody>
                    <a:bodyPr/>
                    <a:lstStyle/>
                    <a:p>
                      <a:r>
                        <a:rPr lang="en-US" sz="1600" baseline="0" dirty="0" smtClean="0"/>
                        <a:t>JAWS does not announce the </a:t>
                      </a:r>
                      <a:r>
                        <a:rPr lang="en-US" sz="1600" baseline="0" dirty="0" smtClean="0">
                          <a:latin typeface="Courier New" panose="02070309020205020404" pitchFamily="49" charset="0"/>
                          <a:cs typeface="Courier New" panose="02070309020205020404" pitchFamily="49" charset="0"/>
                        </a:rPr>
                        <a:t>aria-sort</a:t>
                      </a:r>
                      <a:r>
                        <a:rPr lang="en-US" sz="1600" baseline="0" dirty="0" smtClean="0"/>
                        <a:t> property but it does announce the custom live region CGI implemented, so users are aware of the sort status. </a:t>
                      </a:r>
                      <a:endParaRPr lang="en-US" sz="1600" dirty="0"/>
                    </a:p>
                  </a:txBody>
                  <a:tcPr marL="43846" marR="43846"/>
                </a:tc>
              </a:tr>
              <a:tr h="760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VoiceOver (latest) in Safari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baseline="0" dirty="0" smtClean="0"/>
                        <a:t>VoiceOver only announces the custom live region. </a:t>
                      </a:r>
                      <a:endParaRPr lang="en-US" sz="1600" dirty="0"/>
                    </a:p>
                  </a:txBody>
                  <a:tcPr marL="43846" marR="43846"/>
                </a:tc>
              </a:tr>
              <a:tr h="535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ZoomText in Firefox (latest)</a:t>
                      </a:r>
                    </a:p>
                  </a:txBody>
                  <a:tcPr marL="43846" marR="43846"/>
                </a:tc>
                <a:tc>
                  <a:txBody>
                    <a:bodyPr/>
                    <a:lstStyle/>
                    <a:p>
                      <a:r>
                        <a:rPr lang="en-US" sz="1600" dirty="0" smtClean="0"/>
                        <a:t>Supported</a:t>
                      </a:r>
                      <a:endParaRPr lang="en-US" sz="1600" baseline="0" dirty="0" smtClean="0"/>
                    </a:p>
                  </a:txBody>
                  <a:tcPr marL="43846" marR="43846"/>
                </a:tc>
                <a:tc>
                  <a:txBody>
                    <a:bodyPr/>
                    <a:lstStyle/>
                    <a:p>
                      <a:r>
                        <a:rPr lang="en-US" sz="1600" baseline="0" dirty="0" smtClean="0"/>
                        <a:t>N/A</a:t>
                      </a:r>
                    </a:p>
                  </a:txBody>
                  <a:tcPr marL="43846" marR="43846"/>
                </a:tc>
              </a:tr>
            </a:tbl>
          </a:graphicData>
        </a:graphic>
      </p:graphicFrame>
      <p:sp>
        <p:nvSpPr>
          <p:cNvPr id="6" name="Content Placeholder 5"/>
          <p:cNvSpPr>
            <a:spLocks noGrp="1"/>
          </p:cNvSpPr>
          <p:nvPr>
            <p:ph sz="quarter" idx="24"/>
          </p:nvPr>
        </p:nvSpPr>
        <p:spPr>
          <a:xfrm>
            <a:off x="447674" y="1256192"/>
            <a:ext cx="8251825" cy="838200"/>
          </a:xfrm>
        </p:spPr>
        <p:txBody>
          <a:bodyPr/>
          <a:lstStyle/>
          <a:p>
            <a:r>
              <a:rPr lang="en-US" b="1" dirty="0" smtClean="0"/>
              <a:t>Expected Result: </a:t>
            </a:r>
            <a:r>
              <a:rPr lang="en-US" dirty="0" smtClean="0"/>
              <a:t>Focus is set back to the column header once the sort is applied and the screen reader announces the changed state.</a:t>
            </a:r>
            <a:endParaRPr lang="en-US" dirty="0"/>
          </a:p>
        </p:txBody>
      </p:sp>
    </p:spTree>
    <p:extLst>
      <p:ext uri="{BB962C8B-B14F-4D97-AF65-F5344CB8AC3E}">
        <p14:creationId xmlns:p14="http://schemas.microsoft.com/office/powerpoint/2010/main" val="317939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ctrTitle"/>
          </p:nvPr>
        </p:nvSpPr>
        <p:spPr/>
        <p:txBody>
          <a:bodyPr/>
          <a:lstStyle/>
          <a:p>
            <a:r>
              <a:rPr lang="en-US" altLang="en-US" dirty="0" smtClean="0"/>
              <a:t>Table Scenario 2:</a:t>
            </a:r>
            <a:endParaRPr lang="en-US" altLang="en-US" dirty="0"/>
          </a:p>
        </p:txBody>
      </p:sp>
      <p:sp>
        <p:nvSpPr>
          <p:cNvPr id="3" name="Subtitle 2"/>
          <p:cNvSpPr>
            <a:spLocks noGrp="1"/>
          </p:cNvSpPr>
          <p:nvPr>
            <p:ph type="subTitle" idx="1"/>
          </p:nvPr>
        </p:nvSpPr>
        <p:spPr/>
        <p:txBody>
          <a:bodyPr/>
          <a:lstStyle/>
          <a:p>
            <a:r>
              <a:rPr lang="en-US" b="1" dirty="0" smtClean="0"/>
              <a:t>Pagination	</a:t>
            </a:r>
            <a:endParaRPr lang="en-US" b="1" dirty="0"/>
          </a:p>
        </p:txBody>
      </p:sp>
    </p:spTree>
    <p:extLst>
      <p:ext uri="{BB962C8B-B14F-4D97-AF65-F5344CB8AC3E}">
        <p14:creationId xmlns:p14="http://schemas.microsoft.com/office/powerpoint/2010/main" val="370643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Little Bit About Us…</a:t>
            </a:r>
            <a:endParaRPr lang="en-US" dirty="0"/>
          </a:p>
        </p:txBody>
      </p:sp>
      <p:sp>
        <p:nvSpPr>
          <p:cNvPr id="6" name="Content Placeholder 5"/>
          <p:cNvSpPr>
            <a:spLocks noGrp="1"/>
          </p:cNvSpPr>
          <p:nvPr>
            <p:ph sz="quarter" idx="17"/>
          </p:nvPr>
        </p:nvSpPr>
        <p:spPr/>
        <p:txBody>
          <a:bodyPr/>
          <a:lstStyle/>
          <a:p>
            <a:r>
              <a:rPr lang="en-US" dirty="0" smtClean="0"/>
              <a:t>CGI: 5th largest independent IT and business process services firm in the world</a:t>
            </a:r>
          </a:p>
          <a:p>
            <a:pPr lvl="1"/>
            <a:r>
              <a:rPr lang="en-US" dirty="0" smtClean="0"/>
              <a:t>72,500 professionals worldwide</a:t>
            </a:r>
          </a:p>
          <a:p>
            <a:pPr lvl="1"/>
            <a:r>
              <a:rPr lang="en-US" dirty="0" smtClean="0"/>
              <a:t>400 locations in 40 countries</a:t>
            </a:r>
          </a:p>
          <a:p>
            <a:r>
              <a:rPr lang="en-US" dirty="0" smtClean="0"/>
              <a:t>Committed to helping our clients succeed.</a:t>
            </a:r>
          </a:p>
          <a:p>
            <a:pPr lvl="1"/>
            <a:r>
              <a:rPr lang="en-US" dirty="0" smtClean="0"/>
              <a:t>95% on-time, </a:t>
            </a:r>
            <a:br>
              <a:rPr lang="en-US" dirty="0" smtClean="0"/>
            </a:br>
            <a:r>
              <a:rPr lang="en-US" dirty="0" smtClean="0"/>
              <a:t>within-budget delivery</a:t>
            </a:r>
          </a:p>
          <a:p>
            <a:pPr lvl="1"/>
            <a:r>
              <a:rPr lang="en-US" dirty="0" smtClean="0"/>
              <a:t>9 out of 10 clients would recommend us for further work</a:t>
            </a:r>
            <a:endParaRPr lang="en-US" dirty="0"/>
          </a:p>
        </p:txBody>
      </p:sp>
      <p:sp>
        <p:nvSpPr>
          <p:cNvPr id="7" name="Content Placeholder 6"/>
          <p:cNvSpPr>
            <a:spLocks noGrp="1"/>
          </p:cNvSpPr>
          <p:nvPr>
            <p:ph sz="quarter" idx="23"/>
          </p:nvPr>
        </p:nvSpPr>
        <p:spPr/>
        <p:txBody>
          <a:bodyPr/>
          <a:lstStyle/>
          <a:p>
            <a:r>
              <a:rPr lang="en-US" dirty="0" smtClean="0"/>
              <a:t>Human Factors Practice (HFP) within CGI Federal</a:t>
            </a:r>
          </a:p>
          <a:p>
            <a:pPr lvl="2"/>
            <a:r>
              <a:rPr lang="en-US" dirty="0" smtClean="0"/>
              <a:t>Team of subject matter experts (SMEs) with deep knowledge of Section 508 and digital accessibility</a:t>
            </a:r>
          </a:p>
          <a:p>
            <a:pPr lvl="2"/>
            <a:r>
              <a:rPr lang="en-US" dirty="0" smtClean="0"/>
              <a:t>Internal consultants who independently advise and assess the accessibility of our teams’ solutions</a:t>
            </a:r>
          </a:p>
          <a:p>
            <a:r>
              <a:rPr lang="en-US" dirty="0" smtClean="0"/>
              <a:t>We are passionate about accessibility and dedicated to universally improving access to government systems and information.</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2</a:t>
            </a:fld>
            <a:endParaRPr lang="en-US" dirty="0"/>
          </a:p>
        </p:txBody>
      </p:sp>
    </p:spTree>
    <p:extLst>
      <p:ext uri="{BB962C8B-B14F-4D97-AF65-F5344CB8AC3E}">
        <p14:creationId xmlns:p14="http://schemas.microsoft.com/office/powerpoint/2010/main" val="1011693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Pagination: Scenario Overview</a:t>
            </a:r>
            <a:endParaRPr lang="en-US" dirty="0"/>
          </a:p>
        </p:txBody>
      </p:sp>
      <p:sp>
        <p:nvSpPr>
          <p:cNvPr id="2" name="Content Placeholder 1"/>
          <p:cNvSpPr>
            <a:spLocks noGrp="1"/>
          </p:cNvSpPr>
          <p:nvPr>
            <p:ph sz="quarter" idx="17"/>
          </p:nvPr>
        </p:nvSpPr>
        <p:spPr>
          <a:xfrm>
            <a:off x="449264" y="1266825"/>
            <a:ext cx="3665536" cy="4886325"/>
          </a:xfrm>
        </p:spPr>
        <p:txBody>
          <a:bodyPr/>
          <a:lstStyle/>
          <a:p>
            <a:pPr marL="342900" indent="-342900">
              <a:buFont typeface="Arial" panose="020B0604020202020204" pitchFamily="34" charset="0"/>
              <a:buChar char="•"/>
            </a:pPr>
            <a:r>
              <a:rPr lang="en-US" sz="1800" dirty="0" smtClean="0"/>
              <a:t>Pagination is used in data tables to divide large datasets into separate pages.</a:t>
            </a:r>
          </a:p>
          <a:p>
            <a:pPr marL="342900" indent="-342900">
              <a:buFont typeface="Arial" panose="020B0604020202020204" pitchFamily="34" charset="0"/>
              <a:buChar char="•"/>
            </a:pPr>
            <a:r>
              <a:rPr lang="en-US" sz="1800" dirty="0" smtClean="0"/>
              <a:t>Pagination is commonly implemented as links but we have seen widgets/design patterns in the past where pagination controls have been implemented as buttons instead.</a:t>
            </a:r>
          </a:p>
          <a:p>
            <a:pPr marL="342900" indent="-342900">
              <a:buFont typeface="Arial" panose="020B0604020202020204" pitchFamily="34" charset="0"/>
              <a:buChar char="•"/>
            </a:pPr>
            <a:r>
              <a:rPr lang="en-US" sz="1800" dirty="0" smtClean="0"/>
              <a:t>Our proposed focus management solutions for pagination links vs. buttons are different so we have created two separate demos to cover this:</a:t>
            </a:r>
          </a:p>
          <a:p>
            <a:pPr marL="606425" lvl="1" indent="-342900"/>
            <a:r>
              <a:rPr lang="en-US" sz="1600" dirty="0" smtClean="0"/>
              <a:t>Links for Pagination</a:t>
            </a:r>
          </a:p>
          <a:p>
            <a:pPr marL="606425" lvl="1" indent="-342900"/>
            <a:r>
              <a:rPr lang="en-US" sz="1600" dirty="0" smtClean="0"/>
              <a:t>Buttons for Pagination</a:t>
            </a:r>
            <a:endParaRPr lang="en-US" sz="1600" dirty="0"/>
          </a:p>
        </p:txBody>
      </p:sp>
      <p:pic>
        <p:nvPicPr>
          <p:cNvPr id="12" name="Content Placeholder 11" descr="Screenshot of the pagination options provided within CGI's demo. "/>
          <p:cNvPicPr>
            <a:picLocks noGrp="1" noChangeAspect="1"/>
          </p:cNvPicPr>
          <p:nvPr>
            <p:ph sz="quarter" idx="23"/>
          </p:nvPr>
        </p:nvPicPr>
        <p:blipFill>
          <a:blip r:embed="rId3"/>
          <a:stretch>
            <a:fillRect/>
          </a:stretch>
        </p:blipFill>
        <p:spPr>
          <a:xfrm>
            <a:off x="4212772" y="1266825"/>
            <a:ext cx="4661276" cy="3831771"/>
          </a:xfrm>
          <a:prstGeom prst="rect">
            <a:avLst/>
          </a:prstGeom>
        </p:spPr>
      </p:pic>
      <p:sp>
        <p:nvSpPr>
          <p:cNvPr id="3" name="Slide Number Placeholder 2"/>
          <p:cNvSpPr>
            <a:spLocks noGrp="1"/>
          </p:cNvSpPr>
          <p:nvPr>
            <p:ph type="sldNum" sz="quarter" idx="12"/>
          </p:nvPr>
        </p:nvSpPr>
        <p:spPr/>
        <p:txBody>
          <a:bodyPr/>
          <a:lstStyle/>
          <a:p>
            <a:fld id="{525A3C56-E491-49B2-93F3-63532DF516BC}" type="slidenum">
              <a:rPr lang="en-US" smtClean="0"/>
              <a:pPr/>
              <a:t>20</a:t>
            </a:fld>
            <a:endParaRPr lang="en-US" dirty="0"/>
          </a:p>
        </p:txBody>
      </p:sp>
    </p:spTree>
    <p:extLst>
      <p:ext uri="{BB962C8B-B14F-4D97-AF65-F5344CB8AC3E}">
        <p14:creationId xmlns:p14="http://schemas.microsoft.com/office/powerpoint/2010/main" val="1063883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a:t>Table Scenario 2a:</a:t>
            </a:r>
            <a:endParaRPr lang="en-US" dirty="0"/>
          </a:p>
        </p:txBody>
      </p:sp>
      <p:sp>
        <p:nvSpPr>
          <p:cNvPr id="3" name="Subtitle 2"/>
          <p:cNvSpPr>
            <a:spLocks noGrp="1"/>
          </p:cNvSpPr>
          <p:nvPr>
            <p:ph type="subTitle" idx="1"/>
          </p:nvPr>
        </p:nvSpPr>
        <p:spPr/>
        <p:txBody>
          <a:bodyPr/>
          <a:lstStyle/>
          <a:p>
            <a:r>
              <a:rPr lang="en-US" b="1" dirty="0"/>
              <a:t>Pagination	Links</a:t>
            </a:r>
          </a:p>
          <a:p>
            <a:endParaRPr lang="en-US" dirty="0"/>
          </a:p>
        </p:txBody>
      </p:sp>
    </p:spTree>
    <p:extLst>
      <p:ext uri="{BB962C8B-B14F-4D97-AF65-F5344CB8AC3E}">
        <p14:creationId xmlns:p14="http://schemas.microsoft.com/office/powerpoint/2010/main" val="1631179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Pagination Links: Focus Approach</a:t>
            </a:r>
            <a:endParaRPr lang="en-US" dirty="0"/>
          </a:p>
        </p:txBody>
      </p:sp>
      <p:sp>
        <p:nvSpPr>
          <p:cNvPr id="5" name="Content Placeholder 4"/>
          <p:cNvSpPr>
            <a:spLocks noGrp="1"/>
          </p:cNvSpPr>
          <p:nvPr>
            <p:ph sz="quarter" idx="17"/>
          </p:nvPr>
        </p:nvSpPr>
        <p:spPr/>
        <p:txBody>
          <a:bodyPr>
            <a:normAutofit/>
          </a:bodyPr>
          <a:lstStyle/>
          <a:p>
            <a:pPr marL="0" lvl="1" indent="0">
              <a:buNone/>
            </a:pPr>
            <a:r>
              <a:rPr lang="en-US" dirty="0"/>
              <a:t>Focus </a:t>
            </a:r>
            <a:r>
              <a:rPr lang="en-US" dirty="0" smtClean="0"/>
              <a:t>is programmatically </a:t>
            </a:r>
            <a:r>
              <a:rPr lang="en-US" dirty="0"/>
              <a:t>set back to the </a:t>
            </a:r>
            <a:r>
              <a:rPr lang="en-US" dirty="0" smtClean="0"/>
              <a:t>pagination link after it has </a:t>
            </a:r>
            <a:r>
              <a:rPr lang="en-US" dirty="0"/>
              <a:t>been </a:t>
            </a:r>
            <a:r>
              <a:rPr lang="en-US" dirty="0" smtClean="0"/>
              <a:t>selected.</a:t>
            </a:r>
          </a:p>
          <a:p>
            <a:pPr marL="0" lvl="1" indent="0">
              <a:buNone/>
            </a:pPr>
            <a:endParaRPr lang="en-US" b="1" dirty="0"/>
          </a:p>
          <a:p>
            <a:pPr marL="0" lvl="1" indent="0">
              <a:buNone/>
            </a:pPr>
            <a:r>
              <a:rPr lang="en-US" i="1" dirty="0" smtClean="0"/>
              <a:t>Rationale: </a:t>
            </a:r>
            <a:r>
              <a:rPr lang="en-US" dirty="0" smtClean="0"/>
              <a:t>The user’s focus is returned to the pagination option they just selected so that they can continue to select pagination options as needed. For example, if the user selected the “Previous Page” link, their focus would return to that link so that they could select the link again if desired. </a:t>
            </a:r>
          </a:p>
        </p:txBody>
      </p:sp>
      <p:sp>
        <p:nvSpPr>
          <p:cNvPr id="2" name="Slide Number Placeholder 1"/>
          <p:cNvSpPr>
            <a:spLocks noGrp="1"/>
          </p:cNvSpPr>
          <p:nvPr>
            <p:ph type="sldNum" sz="quarter" idx="12"/>
          </p:nvPr>
        </p:nvSpPr>
        <p:spPr/>
        <p:txBody>
          <a:bodyPr/>
          <a:lstStyle/>
          <a:p>
            <a:fld id="{525A3C56-E491-49B2-93F3-63532DF516BC}" type="slidenum">
              <a:rPr lang="en-US" smtClean="0"/>
              <a:pPr/>
              <a:t>22</a:t>
            </a:fld>
            <a:endParaRPr lang="en-US" dirty="0"/>
          </a:p>
        </p:txBody>
      </p:sp>
    </p:spTree>
    <p:extLst>
      <p:ext uri="{BB962C8B-B14F-4D97-AF65-F5344CB8AC3E}">
        <p14:creationId xmlns:p14="http://schemas.microsoft.com/office/powerpoint/2010/main" val="3813938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6" y="2547939"/>
            <a:ext cx="8239125" cy="920750"/>
          </a:xfrm>
        </p:spPr>
        <p:txBody>
          <a:bodyPr/>
          <a:lstStyle/>
          <a:p>
            <a:r>
              <a:rPr lang="en-US" dirty="0" smtClean="0"/>
              <a:t>Pagination Links: Live Keyboard Demo</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23</a:t>
            </a:fld>
            <a:endParaRPr lang="en-US" dirty="0"/>
          </a:p>
        </p:txBody>
      </p:sp>
    </p:spTree>
    <p:extLst>
      <p:ext uri="{BB962C8B-B14F-4D97-AF65-F5344CB8AC3E}">
        <p14:creationId xmlns:p14="http://schemas.microsoft.com/office/powerpoint/2010/main" val="3404448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Pagination Links: Technical Implementation</a:t>
            </a:r>
            <a:endParaRPr lang="en-US" dirty="0"/>
          </a:p>
        </p:txBody>
      </p:sp>
      <p:sp>
        <p:nvSpPr>
          <p:cNvPr id="6" name="Content Placeholder 5"/>
          <p:cNvSpPr>
            <a:spLocks noGrp="1"/>
          </p:cNvSpPr>
          <p:nvPr>
            <p:ph sz="quarter" idx="17"/>
          </p:nvPr>
        </p:nvSpPr>
        <p:spPr/>
        <p:txBody>
          <a:bodyPr>
            <a:normAutofit/>
          </a:bodyPr>
          <a:lstStyle/>
          <a:p>
            <a:pPr lvl="1"/>
            <a:r>
              <a:rPr lang="en-US" dirty="0" smtClean="0"/>
              <a:t>After </a:t>
            </a:r>
            <a:r>
              <a:rPr lang="en-US" dirty="0"/>
              <a:t>a pagination link is selected, </a:t>
            </a:r>
            <a:r>
              <a:rPr lang="en-US" dirty="0" smtClean="0"/>
              <a:t>used JavaScript </a:t>
            </a:r>
            <a:r>
              <a:rPr lang="en-US" dirty="0"/>
              <a:t>to programmatically set focus back to the same pagination </a:t>
            </a:r>
            <a:r>
              <a:rPr lang="en-US" dirty="0" smtClean="0"/>
              <a:t>element:</a:t>
            </a:r>
            <a:endParaRPr lang="en-US" dirty="0"/>
          </a:p>
          <a:p>
            <a:pPr lvl="2"/>
            <a:r>
              <a:rPr lang="en-US" dirty="0"/>
              <a:t>If the link is still active, we set focus back to the </a:t>
            </a:r>
            <a:r>
              <a:rPr lang="en-US" dirty="0" smtClean="0">
                <a:latin typeface="Courier New" panose="02070309020205020404" pitchFamily="49" charset="0"/>
                <a:cs typeface="Courier New" panose="02070309020205020404" pitchFamily="49" charset="0"/>
              </a:rPr>
              <a:t>a</a:t>
            </a:r>
            <a:r>
              <a:rPr lang="en-US" dirty="0" smtClean="0"/>
              <a:t> tag</a:t>
            </a:r>
            <a:r>
              <a:rPr lang="en-US" dirty="0"/>
              <a:t>.</a:t>
            </a:r>
          </a:p>
          <a:p>
            <a:pPr lvl="2"/>
            <a:r>
              <a:rPr lang="en-US" dirty="0"/>
              <a:t>If the link </a:t>
            </a:r>
            <a:r>
              <a:rPr lang="en-US" dirty="0" smtClean="0"/>
              <a:t>has become inactive</a:t>
            </a:r>
            <a:r>
              <a:rPr lang="en-US" dirty="0"/>
              <a:t>, the </a:t>
            </a:r>
            <a:r>
              <a:rPr lang="en-US" dirty="0" smtClean="0">
                <a:latin typeface="Courier New" panose="02070309020205020404" pitchFamily="49" charset="0"/>
                <a:cs typeface="Courier New" panose="02070309020205020404" pitchFamily="49" charset="0"/>
              </a:rPr>
              <a:t>a</a:t>
            </a:r>
            <a:r>
              <a:rPr lang="en-US" dirty="0" smtClean="0"/>
              <a:t> </a:t>
            </a:r>
            <a:r>
              <a:rPr lang="en-US" dirty="0"/>
              <a:t>tag is replaced with a </a:t>
            </a:r>
            <a:r>
              <a:rPr lang="en-US" dirty="0" smtClean="0">
                <a:latin typeface="Courier New" panose="02070309020205020404" pitchFamily="49" charset="0"/>
                <a:cs typeface="Courier New" panose="02070309020205020404" pitchFamily="49" charset="0"/>
              </a:rPr>
              <a:t>span</a:t>
            </a:r>
            <a:r>
              <a:rPr lang="en-US" dirty="0" smtClean="0"/>
              <a:t> </a:t>
            </a:r>
            <a:r>
              <a:rPr lang="en-US" dirty="0"/>
              <a:t>and focus is set to the </a:t>
            </a:r>
            <a:r>
              <a:rPr lang="en-US" dirty="0" smtClean="0">
                <a:latin typeface="Courier New" panose="02070309020205020404" pitchFamily="49" charset="0"/>
                <a:cs typeface="Courier New" panose="02070309020205020404" pitchFamily="49" charset="0"/>
              </a:rPr>
              <a:t>span</a:t>
            </a:r>
            <a:r>
              <a:rPr lang="en-US" dirty="0" smtClean="0"/>
              <a:t>. </a:t>
            </a:r>
            <a:endParaRPr lang="en-US" dirty="0"/>
          </a:p>
          <a:p>
            <a:pPr lvl="1"/>
            <a:r>
              <a:rPr lang="en-US" dirty="0" smtClean="0"/>
              <a:t>Both </a:t>
            </a:r>
            <a:r>
              <a:rPr lang="en-US" dirty="0"/>
              <a:t>the </a:t>
            </a:r>
            <a:r>
              <a:rPr lang="en-US" dirty="0">
                <a:latin typeface="Courier New" panose="02070309020205020404" pitchFamily="49" charset="0"/>
                <a:cs typeface="Courier New" panose="02070309020205020404" pitchFamily="49" charset="0"/>
              </a:rPr>
              <a:t>status</a:t>
            </a:r>
            <a:r>
              <a:rPr lang="en-US" dirty="0"/>
              <a:t> role and </a:t>
            </a:r>
            <a:r>
              <a:rPr lang="en-US" dirty="0">
                <a:latin typeface="Courier New" panose="02070309020205020404" pitchFamily="49" charset="0"/>
                <a:cs typeface="Courier New" panose="02070309020205020404" pitchFamily="49" charset="0"/>
              </a:rPr>
              <a:t>aria-live=“polite”</a:t>
            </a:r>
            <a:r>
              <a:rPr lang="en-US" dirty="0"/>
              <a:t> are defined on the </a:t>
            </a:r>
            <a:r>
              <a:rPr lang="en-US" dirty="0">
                <a:latin typeface="Courier New" panose="02070309020205020404" pitchFamily="49" charset="0"/>
                <a:cs typeface="Courier New" panose="02070309020205020404" pitchFamily="49" charset="0"/>
              </a:rPr>
              <a:t>div</a:t>
            </a:r>
            <a:r>
              <a:rPr lang="en-US" dirty="0"/>
              <a:t> containing the “Showing 1 to 10 of 448 entries” text that displays above the table. As a result, when the user selects a pagination option, they hear this text announced.</a:t>
            </a:r>
          </a:p>
          <a:p>
            <a:pPr lvl="2"/>
            <a:endParaRPr lang="en-US" dirty="0"/>
          </a:p>
          <a:p>
            <a:endParaRPr lang="en-US" b="1"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24</a:t>
            </a:fld>
            <a:endParaRPr lang="en-US" dirty="0"/>
          </a:p>
        </p:txBody>
      </p:sp>
    </p:spTree>
    <p:extLst>
      <p:ext uri="{BB962C8B-B14F-4D97-AF65-F5344CB8AC3E}">
        <p14:creationId xmlns:p14="http://schemas.microsoft.com/office/powerpoint/2010/main" val="1469544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Pagination Links: </a:t>
            </a:r>
            <a:r>
              <a:rPr lang="en-US" dirty="0"/>
              <a:t>Recorded </a:t>
            </a:r>
            <a:r>
              <a:rPr lang="en-US" dirty="0" smtClean="0"/>
              <a:t>NVDA Demo</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25</a:t>
            </a:fld>
            <a:endParaRPr lang="en-US" dirty="0"/>
          </a:p>
        </p:txBody>
      </p:sp>
      <p:pic>
        <p:nvPicPr>
          <p:cNvPr id="6" name="PaginationLinks" descr="Recording of NVDA testing results for pagination links in Firefox. ">
            <a:hlinkClick r:id="" action="ppaction://media"/>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447675" y="1031359"/>
            <a:ext cx="8239125" cy="4656566"/>
          </a:xfrm>
        </p:spPr>
      </p:pic>
    </p:spTree>
    <p:extLst>
      <p:ext uri="{BB962C8B-B14F-4D97-AF65-F5344CB8AC3E}">
        <p14:creationId xmlns:p14="http://schemas.microsoft.com/office/powerpoint/2010/main" val="2195939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25A3C56-E491-49B2-93F3-63532DF516BC}" type="slidenum">
              <a:rPr lang="en-US" smtClean="0"/>
              <a:pPr/>
              <a:t>26</a:t>
            </a:fld>
            <a:endParaRPr lang="en-US" dirty="0"/>
          </a:p>
        </p:txBody>
      </p:sp>
      <p:sp>
        <p:nvSpPr>
          <p:cNvPr id="4" name="Title 3"/>
          <p:cNvSpPr>
            <a:spLocks noGrp="1"/>
          </p:cNvSpPr>
          <p:nvPr>
            <p:ph type="title"/>
          </p:nvPr>
        </p:nvSpPr>
        <p:spPr/>
        <p:txBody>
          <a:bodyPr/>
          <a:lstStyle/>
          <a:p>
            <a:r>
              <a:rPr lang="en-US" dirty="0" smtClean="0"/>
              <a:t>Pagination Links: Browser/AT Testing Results Matrix</a:t>
            </a:r>
            <a:endParaRPr lang="en-US" dirty="0"/>
          </a:p>
        </p:txBody>
      </p:sp>
      <p:graphicFrame>
        <p:nvGraphicFramePr>
          <p:cNvPr id="2" name="Content Placeholder 1" descr="Table providing the testing results for the pagination links scenario across the 4 targeted accessibility testing profiles we tested with. All 4 profiles supported the expected result in that focus was managed as expected and the screen reader announced the status live region."/>
          <p:cNvGraphicFramePr>
            <a:graphicFrameLocks noGrp="1"/>
          </p:cNvGraphicFramePr>
          <p:nvPr>
            <p:ph sz="quarter" idx="17"/>
            <p:extLst>
              <p:ext uri="{D42A27DB-BD31-4B8C-83A1-F6EECF244321}">
                <p14:modId xmlns:p14="http://schemas.microsoft.com/office/powerpoint/2010/main" val="4131587199"/>
              </p:ext>
            </p:extLst>
          </p:nvPr>
        </p:nvGraphicFramePr>
        <p:xfrm>
          <a:off x="447674" y="2105025"/>
          <a:ext cx="8492718" cy="3654345"/>
        </p:xfrm>
        <a:graphic>
          <a:graphicData uri="http://schemas.openxmlformats.org/drawingml/2006/table">
            <a:tbl>
              <a:tblPr firstRow="1" bandRow="1">
                <a:tableStyleId>{5C22544A-7EE6-4342-B048-85BDC9FD1C3A}</a:tableStyleId>
              </a:tblPr>
              <a:tblGrid>
                <a:gridCol w="2383504"/>
                <a:gridCol w="1694295"/>
                <a:gridCol w="4414919"/>
              </a:tblGrid>
              <a:tr h="342735">
                <a:tc>
                  <a:txBody>
                    <a:bodyPr/>
                    <a:lstStyle/>
                    <a:p>
                      <a:r>
                        <a:rPr lang="en-US" sz="1600" dirty="0" smtClean="0"/>
                        <a:t>Browser/AT Profile</a:t>
                      </a:r>
                      <a:endParaRPr lang="en-US" sz="1600" dirty="0"/>
                    </a:p>
                  </a:txBody>
                  <a:tcPr marL="43846" marR="43846"/>
                </a:tc>
                <a:tc>
                  <a:txBody>
                    <a:bodyPr/>
                    <a:lstStyle/>
                    <a:p>
                      <a:r>
                        <a:rPr lang="en-US" sz="1600" dirty="0" smtClean="0"/>
                        <a:t>Testing Result</a:t>
                      </a:r>
                      <a:endParaRPr lang="en-US" sz="1600" dirty="0"/>
                    </a:p>
                  </a:txBody>
                  <a:tcPr marL="43846" marR="43846"/>
                </a:tc>
                <a:tc>
                  <a:txBody>
                    <a:bodyPr/>
                    <a:lstStyle/>
                    <a:p>
                      <a:r>
                        <a:rPr lang="en-US" sz="1600" dirty="0" smtClean="0"/>
                        <a:t>Notes</a:t>
                      </a:r>
                      <a:endParaRPr lang="en-US" sz="1600" dirty="0"/>
                    </a:p>
                  </a:txBody>
                  <a:tcPr marL="43846" marR="43846"/>
                </a:tc>
              </a:tr>
              <a:tr h="985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NVDA (latest) in Firefox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dirty="0" smtClean="0"/>
                        <a:t>N/A</a:t>
                      </a:r>
                      <a:endParaRPr lang="en-US" sz="1600" dirty="0"/>
                    </a:p>
                  </a:txBody>
                  <a:tcPr marL="43846" marR="43846"/>
                </a:tc>
              </a:tr>
              <a:tr h="98595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JAWS 2018</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in Internet Explorer 11</a:t>
                      </a:r>
                    </a:p>
                  </a:txBody>
                  <a:tcPr marL="43846" marR="43846"/>
                </a:tc>
                <a:tc>
                  <a:txBody>
                    <a:bodyPr/>
                    <a:lstStyle/>
                    <a:p>
                      <a:r>
                        <a:rPr lang="en-US" sz="1600" dirty="0" smtClean="0"/>
                        <a:t>Supported</a:t>
                      </a:r>
                      <a:endParaRPr lang="en-US" sz="1600" dirty="0"/>
                    </a:p>
                  </a:txBody>
                  <a:tcPr marL="43846" marR="43846"/>
                </a:tc>
                <a:tc>
                  <a:txBody>
                    <a:bodyPr/>
                    <a:lstStyle/>
                    <a:p>
                      <a:r>
                        <a:rPr lang="en-US" sz="1600" baseline="0" dirty="0" smtClean="0"/>
                        <a:t>N/A</a:t>
                      </a:r>
                      <a:endParaRPr lang="en-US" sz="1600" dirty="0"/>
                    </a:p>
                  </a:txBody>
                  <a:tcPr marL="43846" marR="43846"/>
                </a:tc>
              </a:tr>
              <a:tr h="760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VoiceOver (latest) in Safari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baseline="0" dirty="0" smtClean="0"/>
                        <a:t>N/A</a:t>
                      </a:r>
                      <a:endParaRPr lang="en-US" sz="1600" dirty="0"/>
                    </a:p>
                  </a:txBody>
                  <a:tcPr marL="43846" marR="43846"/>
                </a:tc>
              </a:tr>
              <a:tr h="535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ZoomText in Firefox (latest)</a:t>
                      </a:r>
                    </a:p>
                  </a:txBody>
                  <a:tcPr marL="43846" marR="43846"/>
                </a:tc>
                <a:tc>
                  <a:txBody>
                    <a:bodyPr/>
                    <a:lstStyle/>
                    <a:p>
                      <a:r>
                        <a:rPr lang="en-US" sz="1600" dirty="0" smtClean="0"/>
                        <a:t>Supported</a:t>
                      </a:r>
                      <a:endParaRPr lang="en-US" sz="1600" baseline="0" dirty="0" smtClean="0"/>
                    </a:p>
                  </a:txBody>
                  <a:tcPr marL="43846" marR="43846"/>
                </a:tc>
                <a:tc>
                  <a:txBody>
                    <a:bodyPr/>
                    <a:lstStyle/>
                    <a:p>
                      <a:r>
                        <a:rPr lang="en-US" sz="1600" baseline="0" dirty="0" smtClean="0"/>
                        <a:t>N/A</a:t>
                      </a:r>
                    </a:p>
                  </a:txBody>
                  <a:tcPr marL="43846" marR="43846"/>
                </a:tc>
              </a:tr>
            </a:tbl>
          </a:graphicData>
        </a:graphic>
      </p:graphicFrame>
      <p:sp>
        <p:nvSpPr>
          <p:cNvPr id="6" name="Content Placeholder 5"/>
          <p:cNvSpPr>
            <a:spLocks noGrp="1"/>
          </p:cNvSpPr>
          <p:nvPr>
            <p:ph sz="quarter" idx="24"/>
          </p:nvPr>
        </p:nvSpPr>
        <p:spPr/>
        <p:txBody>
          <a:bodyPr/>
          <a:lstStyle/>
          <a:p>
            <a:r>
              <a:rPr lang="en-US" b="1" dirty="0" smtClean="0"/>
              <a:t>Expected Result: </a:t>
            </a:r>
            <a:r>
              <a:rPr lang="en-US" dirty="0" smtClean="0"/>
              <a:t>Focus is managed as expected and the screen reader announces the </a:t>
            </a:r>
            <a:r>
              <a:rPr lang="en-US" dirty="0" smtClean="0">
                <a:latin typeface="Courier New" panose="02070309020205020404" pitchFamily="49" charset="0"/>
                <a:cs typeface="Courier New" panose="02070309020205020404" pitchFamily="49" charset="0"/>
              </a:rPr>
              <a:t>status</a:t>
            </a:r>
            <a:r>
              <a:rPr lang="en-US" dirty="0" smtClean="0"/>
              <a:t> live region.</a:t>
            </a:r>
            <a:endParaRPr lang="en-US" dirty="0"/>
          </a:p>
        </p:txBody>
      </p:sp>
    </p:spTree>
    <p:extLst>
      <p:ext uri="{BB962C8B-B14F-4D97-AF65-F5344CB8AC3E}">
        <p14:creationId xmlns:p14="http://schemas.microsoft.com/office/powerpoint/2010/main" val="2136552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a:t>Table Scenario </a:t>
            </a:r>
            <a:r>
              <a:rPr lang="en-US" altLang="en-US" dirty="0" smtClean="0"/>
              <a:t>2b:</a:t>
            </a:r>
            <a:endParaRPr lang="en-US" dirty="0"/>
          </a:p>
        </p:txBody>
      </p:sp>
      <p:sp>
        <p:nvSpPr>
          <p:cNvPr id="3" name="Subtitle 2"/>
          <p:cNvSpPr>
            <a:spLocks noGrp="1"/>
          </p:cNvSpPr>
          <p:nvPr>
            <p:ph type="subTitle" idx="1"/>
          </p:nvPr>
        </p:nvSpPr>
        <p:spPr/>
        <p:txBody>
          <a:bodyPr/>
          <a:lstStyle/>
          <a:p>
            <a:r>
              <a:rPr lang="en-US" b="1" dirty="0"/>
              <a:t>Pagination	</a:t>
            </a:r>
            <a:r>
              <a:rPr lang="en-US" b="1" dirty="0" smtClean="0"/>
              <a:t>Buttons</a:t>
            </a:r>
            <a:endParaRPr lang="en-US" b="1" dirty="0"/>
          </a:p>
          <a:p>
            <a:endParaRPr lang="en-US" dirty="0"/>
          </a:p>
        </p:txBody>
      </p:sp>
    </p:spTree>
    <p:extLst>
      <p:ext uri="{BB962C8B-B14F-4D97-AF65-F5344CB8AC3E}">
        <p14:creationId xmlns:p14="http://schemas.microsoft.com/office/powerpoint/2010/main" val="2120453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25A3C56-E491-49B2-93F3-63532DF516BC}" type="slidenum">
              <a:rPr lang="en-US" smtClean="0"/>
              <a:pPr/>
              <a:t>28</a:t>
            </a:fld>
            <a:endParaRPr lang="en-US" dirty="0"/>
          </a:p>
        </p:txBody>
      </p:sp>
      <p:sp>
        <p:nvSpPr>
          <p:cNvPr id="4" name="Title 3"/>
          <p:cNvSpPr>
            <a:spLocks noGrp="1"/>
          </p:cNvSpPr>
          <p:nvPr>
            <p:ph type="title"/>
          </p:nvPr>
        </p:nvSpPr>
        <p:spPr/>
        <p:txBody>
          <a:bodyPr/>
          <a:lstStyle/>
          <a:p>
            <a:r>
              <a:rPr lang="en-US" dirty="0" smtClean="0"/>
              <a:t>Pagination Buttons: Focus Approach</a:t>
            </a:r>
            <a:endParaRPr lang="en-US" dirty="0"/>
          </a:p>
        </p:txBody>
      </p:sp>
      <p:sp>
        <p:nvSpPr>
          <p:cNvPr id="5" name="Content Placeholder 4"/>
          <p:cNvSpPr>
            <a:spLocks noGrp="1"/>
          </p:cNvSpPr>
          <p:nvPr>
            <p:ph sz="quarter" idx="17"/>
          </p:nvPr>
        </p:nvSpPr>
        <p:spPr/>
        <p:txBody>
          <a:bodyPr>
            <a:normAutofit fontScale="92500" lnSpcReduction="20000"/>
          </a:bodyPr>
          <a:lstStyle/>
          <a:p>
            <a:pPr marL="0" lvl="1" indent="0">
              <a:buNone/>
            </a:pPr>
            <a:r>
              <a:rPr lang="en-US" dirty="0" smtClean="0"/>
              <a:t>Since focus cannot be set back to a disabled button element in Internet Explorer, we came up with the following focus logic: </a:t>
            </a:r>
          </a:p>
          <a:p>
            <a:pPr lvl="1"/>
            <a:r>
              <a:rPr lang="en-US" sz="1800" dirty="0" smtClean="0"/>
              <a:t>If the button has become disabled, set focus to the next active element. </a:t>
            </a:r>
          </a:p>
          <a:p>
            <a:pPr lvl="1"/>
            <a:r>
              <a:rPr lang="en-US" sz="1800" dirty="0" smtClean="0"/>
              <a:t>If the button has become disabled and none of the subsequent pagination elements are active, set focus to the first interactive element in the reverse tab order of the pagination control. </a:t>
            </a:r>
          </a:p>
          <a:p>
            <a:pPr lvl="1"/>
            <a:r>
              <a:rPr lang="en-US" sz="1800" dirty="0"/>
              <a:t>If the button is still active, set focus back to the </a:t>
            </a:r>
            <a:r>
              <a:rPr lang="en-US" sz="1800" dirty="0" smtClean="0"/>
              <a:t>same button (e.g. the previous and next results buttons).</a:t>
            </a:r>
          </a:p>
          <a:p>
            <a:pPr marL="0" lvl="1" indent="0">
              <a:buNone/>
            </a:pPr>
            <a:endParaRPr lang="en-US" i="1" dirty="0" smtClean="0"/>
          </a:p>
          <a:p>
            <a:pPr marL="0" lvl="1" indent="0">
              <a:buNone/>
            </a:pPr>
            <a:r>
              <a:rPr lang="en-US" i="1" dirty="0" smtClean="0"/>
              <a:t>Rationale: </a:t>
            </a:r>
            <a:r>
              <a:rPr lang="en-US" dirty="0" smtClean="0"/>
              <a:t>Our focus approach balances both the state of the button (i.e. disabled or not) and the next logical place to move the user’s focus. </a:t>
            </a:r>
          </a:p>
          <a:p>
            <a:endParaRPr lang="en-US" dirty="0"/>
          </a:p>
        </p:txBody>
      </p:sp>
      <p:graphicFrame>
        <p:nvGraphicFramePr>
          <p:cNvPr id="6" name="Content Placeholder 5" descr="Table providing examples from CGI's CSUN demo on how focus is managed when a user selects specific pagination buttons. For example, when the 2 button is selected, focus is set to the 3 button. When the 3 button is selected, focus is set to the 4 button. When the 45 or &gt;&gt; (last page) buttons are selected, focus is set to the 44 button. When the &lt; (previous page) or &gt; (next page) buttons are selected, focus is set back to the same button that was selected if they remain active (i.e. there are additional results to review). "/>
          <p:cNvGraphicFramePr>
            <a:graphicFrameLocks noGrp="1"/>
          </p:cNvGraphicFramePr>
          <p:nvPr>
            <p:ph sz="quarter" idx="23"/>
            <p:extLst>
              <p:ext uri="{D42A27DB-BD31-4B8C-83A1-F6EECF244321}">
                <p14:modId xmlns:p14="http://schemas.microsoft.com/office/powerpoint/2010/main" val="3080249058"/>
              </p:ext>
            </p:extLst>
          </p:nvPr>
        </p:nvGraphicFramePr>
        <p:xfrm>
          <a:off x="4730749" y="2165176"/>
          <a:ext cx="3956050" cy="2494280"/>
        </p:xfrm>
        <a:graphic>
          <a:graphicData uri="http://schemas.openxmlformats.org/drawingml/2006/table">
            <a:tbl>
              <a:tblPr firstRow="1" bandRow="1">
                <a:tableStyleId>{5C22544A-7EE6-4342-B048-85BDC9FD1C3A}</a:tableStyleId>
              </a:tblPr>
              <a:tblGrid>
                <a:gridCol w="1978025"/>
                <a:gridCol w="1978025"/>
              </a:tblGrid>
              <a:tr h="370840">
                <a:tc>
                  <a:txBody>
                    <a:bodyPr/>
                    <a:lstStyle/>
                    <a:p>
                      <a:r>
                        <a:rPr lang="en-US" sz="1800" dirty="0" smtClean="0"/>
                        <a:t>If I select…</a:t>
                      </a:r>
                      <a:endParaRPr lang="en-US" sz="1800" dirty="0"/>
                    </a:p>
                  </a:txBody>
                  <a:tcPr/>
                </a:tc>
                <a:tc>
                  <a:txBody>
                    <a:bodyPr/>
                    <a:lstStyle/>
                    <a:p>
                      <a:r>
                        <a:rPr lang="en-US" sz="1800" dirty="0" smtClean="0"/>
                        <a:t>Then focus is set to…</a:t>
                      </a:r>
                      <a:endParaRPr lang="en-US" sz="1800" dirty="0"/>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dirty="0" smtClean="0"/>
                        <a:t>2</a:t>
                      </a: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800" dirty="0" smtClean="0"/>
                        <a:t>3</a:t>
                      </a:r>
                    </a:p>
                  </a:txBody>
                  <a:tcPr/>
                </a:tc>
              </a:tr>
              <a:tr h="370840">
                <a:tc>
                  <a:txBody>
                    <a:bodyPr/>
                    <a:lstStyle/>
                    <a:p>
                      <a:r>
                        <a:rPr lang="en-US" sz="1800" dirty="0" smtClean="0"/>
                        <a:t>3</a:t>
                      </a:r>
                      <a:endParaRPr lang="en-US" sz="1800" dirty="0"/>
                    </a:p>
                  </a:txBody>
                  <a:tcPr/>
                </a:tc>
                <a:tc>
                  <a:txBody>
                    <a:bodyPr/>
                    <a:lstStyle/>
                    <a:p>
                      <a:r>
                        <a:rPr lang="en-US" sz="1800" dirty="0" smtClean="0"/>
                        <a:t>4</a:t>
                      </a:r>
                      <a:endParaRPr lang="en-US" sz="1800" dirty="0"/>
                    </a:p>
                  </a:txBody>
                  <a:tcPr/>
                </a:tc>
              </a:tr>
              <a:tr h="370840">
                <a:tc>
                  <a:txBody>
                    <a:bodyPr/>
                    <a:lstStyle/>
                    <a:p>
                      <a:r>
                        <a:rPr lang="en-US" sz="1800" dirty="0" smtClean="0"/>
                        <a:t>45,</a:t>
                      </a:r>
                      <a:r>
                        <a:rPr lang="en-US" sz="1800" baseline="0" dirty="0" smtClean="0"/>
                        <a:t> &gt;&gt; (last page)</a:t>
                      </a:r>
                      <a:endParaRPr lang="en-US" sz="1800" dirty="0"/>
                    </a:p>
                  </a:txBody>
                  <a:tcPr/>
                </a:tc>
                <a:tc>
                  <a:txBody>
                    <a:bodyPr/>
                    <a:lstStyle/>
                    <a:p>
                      <a:r>
                        <a:rPr lang="en-US" sz="1800" dirty="0" smtClean="0"/>
                        <a:t>44</a:t>
                      </a:r>
                      <a:endParaRPr lang="en-US" sz="1800" dirty="0"/>
                    </a:p>
                  </a:txBody>
                  <a:tcPr/>
                </a:tc>
              </a:tr>
              <a:tr h="370840">
                <a:tc>
                  <a:txBody>
                    <a:bodyPr/>
                    <a:lstStyle/>
                    <a:p>
                      <a:r>
                        <a:rPr lang="en-US" sz="1800" dirty="0" smtClean="0"/>
                        <a:t>&lt; (previous page)</a:t>
                      </a:r>
                      <a:endParaRPr lang="en-US" sz="1800" dirty="0"/>
                    </a:p>
                  </a:txBody>
                  <a:tcPr/>
                </a:tc>
                <a:tc>
                  <a:txBody>
                    <a:bodyPr/>
                    <a:lstStyle/>
                    <a:p>
                      <a:r>
                        <a:rPr lang="en-US" sz="1800" dirty="0" smtClean="0"/>
                        <a:t>&lt;</a:t>
                      </a:r>
                      <a:endParaRPr lang="en-US" sz="1800" dirty="0"/>
                    </a:p>
                  </a:txBody>
                  <a:tcPr/>
                </a:tc>
              </a:tr>
              <a:tr h="370840">
                <a:tc>
                  <a:txBody>
                    <a:bodyPr/>
                    <a:lstStyle/>
                    <a:p>
                      <a:r>
                        <a:rPr lang="en-US" sz="1800" dirty="0" smtClean="0"/>
                        <a:t>&gt; (next page)</a:t>
                      </a:r>
                      <a:endParaRPr lang="en-US" sz="1800" dirty="0"/>
                    </a:p>
                  </a:txBody>
                  <a:tcPr/>
                </a:tc>
                <a:tc>
                  <a:txBody>
                    <a:bodyPr/>
                    <a:lstStyle/>
                    <a:p>
                      <a:r>
                        <a:rPr lang="en-US" sz="1800" dirty="0" smtClean="0"/>
                        <a:t>&gt;</a:t>
                      </a:r>
                      <a:endParaRPr lang="en-US" sz="1800" dirty="0"/>
                    </a:p>
                  </a:txBody>
                  <a:tcPr/>
                </a:tc>
              </a:tr>
            </a:tbl>
          </a:graphicData>
        </a:graphic>
      </p:graphicFrame>
      <p:pic>
        <p:nvPicPr>
          <p:cNvPr id="8" name="Picture 7" descr="Screenshot of the pagination buttons within CGI's demo."/>
          <p:cNvPicPr>
            <a:picLocks noChangeAspect="1"/>
          </p:cNvPicPr>
          <p:nvPr/>
        </p:nvPicPr>
        <p:blipFill>
          <a:blip r:embed="rId3"/>
          <a:stretch>
            <a:fillRect/>
          </a:stretch>
        </p:blipFill>
        <p:spPr>
          <a:xfrm>
            <a:off x="4686190" y="1332756"/>
            <a:ext cx="4000609" cy="606153"/>
          </a:xfrm>
          <a:prstGeom prst="rect">
            <a:avLst/>
          </a:prstGeom>
        </p:spPr>
      </p:pic>
    </p:spTree>
    <p:extLst>
      <p:ext uri="{BB962C8B-B14F-4D97-AF65-F5344CB8AC3E}">
        <p14:creationId xmlns:p14="http://schemas.microsoft.com/office/powerpoint/2010/main" val="3683564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6" y="2547939"/>
            <a:ext cx="8239125" cy="920750"/>
          </a:xfrm>
        </p:spPr>
        <p:txBody>
          <a:bodyPr/>
          <a:lstStyle/>
          <a:p>
            <a:r>
              <a:rPr lang="en-US" dirty="0" smtClean="0"/>
              <a:t>Pagination Buttons: Live Keyboard Demo</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29</a:t>
            </a:fld>
            <a:endParaRPr lang="en-US" dirty="0"/>
          </a:p>
        </p:txBody>
      </p:sp>
    </p:spTree>
    <p:extLst>
      <p:ext uri="{BB962C8B-B14F-4D97-AF65-F5344CB8AC3E}">
        <p14:creationId xmlns:p14="http://schemas.microsoft.com/office/powerpoint/2010/main" val="2137848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smtClean="0"/>
              <a:t>Session Objectives</a:t>
            </a:r>
            <a:endParaRPr lang="en-US" altLang="en-US" dirty="0"/>
          </a:p>
        </p:txBody>
      </p:sp>
      <p:sp>
        <p:nvSpPr>
          <p:cNvPr id="26627" name="Content Placeholder 2"/>
          <p:cNvSpPr>
            <a:spLocks noGrp="1"/>
          </p:cNvSpPr>
          <p:nvPr>
            <p:ph sz="quarter" idx="17"/>
          </p:nvPr>
        </p:nvSpPr>
        <p:spPr/>
        <p:txBody>
          <a:bodyPr>
            <a:normAutofit/>
          </a:bodyPr>
          <a:lstStyle/>
          <a:p>
            <a:r>
              <a:rPr lang="en-US" dirty="0"/>
              <a:t>Managing programmatic focus on a webpage can be challenging, especially for complex user interface elements like data tables where there can be multiple interactions available to the user at </a:t>
            </a:r>
            <a:r>
              <a:rPr lang="en-US" dirty="0" smtClean="0"/>
              <a:t>once.</a:t>
            </a:r>
          </a:p>
          <a:p>
            <a:endParaRPr lang="en-US" b="1" dirty="0" smtClean="0"/>
          </a:p>
          <a:p>
            <a:r>
              <a:rPr lang="en-US" dirty="0" smtClean="0"/>
              <a:t>In today’s session, we will share and demo our recommendations on managing programmatic focus for the following table scenarios:</a:t>
            </a:r>
          </a:p>
          <a:p>
            <a:pPr marL="342900" indent="-342900">
              <a:buFont typeface="Arial" panose="020B0604020202020204" pitchFamily="34" charset="0"/>
              <a:buChar char="•"/>
            </a:pPr>
            <a:r>
              <a:rPr lang="en-US" dirty="0"/>
              <a:t>Scenario 1: Sorting</a:t>
            </a:r>
          </a:p>
          <a:p>
            <a:pPr marL="342900" indent="-342900">
              <a:buFont typeface="Arial" panose="020B0604020202020204" pitchFamily="34" charset="0"/>
              <a:buChar char="•"/>
            </a:pPr>
            <a:r>
              <a:rPr lang="en-US" dirty="0"/>
              <a:t>Scenario 2: Pagination</a:t>
            </a:r>
          </a:p>
          <a:p>
            <a:pPr marL="342900" indent="-342900">
              <a:buFont typeface="Arial" panose="020B0604020202020204" pitchFamily="34" charset="0"/>
              <a:buChar char="•"/>
            </a:pPr>
            <a:r>
              <a:rPr lang="en-US" dirty="0"/>
              <a:t>Scenario 3: Live Filtering </a:t>
            </a:r>
          </a:p>
          <a:p>
            <a:pPr marL="342900" indent="-342900">
              <a:buFont typeface="Arial" panose="020B0604020202020204" pitchFamily="34" charset="0"/>
              <a:buChar char="•"/>
            </a:pPr>
            <a:r>
              <a:rPr lang="en-US" dirty="0"/>
              <a:t>Scenario 4: Adding Data </a:t>
            </a:r>
          </a:p>
          <a:p>
            <a:pPr marL="342900" indent="-342900">
              <a:buFont typeface="Arial" panose="020B0604020202020204" pitchFamily="34" charset="0"/>
              <a:buChar char="•"/>
            </a:pPr>
            <a:r>
              <a:rPr lang="en-US" dirty="0"/>
              <a:t>Scenario 5: Removing </a:t>
            </a:r>
            <a:r>
              <a:rPr lang="en-US" dirty="0" smtClean="0"/>
              <a:t>Data</a:t>
            </a:r>
          </a:p>
          <a:p>
            <a:pPr marL="342900" lvl="0" indent="-342900">
              <a:buFont typeface="Arial" panose="020B0604020202020204" pitchFamily="34" charset="0"/>
              <a:buChar char="•"/>
            </a:pP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Pagination Buttons: </a:t>
            </a:r>
            <a:r>
              <a:rPr lang="en-US" dirty="0" smtClean="0"/>
              <a:t>Technical Implementation</a:t>
            </a:r>
            <a:endParaRPr lang="en-US" dirty="0"/>
          </a:p>
        </p:txBody>
      </p:sp>
      <p:sp>
        <p:nvSpPr>
          <p:cNvPr id="7" name="Content Placeholder 6"/>
          <p:cNvSpPr>
            <a:spLocks noGrp="1"/>
          </p:cNvSpPr>
          <p:nvPr>
            <p:ph sz="quarter" idx="17"/>
          </p:nvPr>
        </p:nvSpPr>
        <p:spPr/>
        <p:txBody>
          <a:bodyPr>
            <a:normAutofit/>
          </a:bodyPr>
          <a:lstStyle/>
          <a:p>
            <a:pPr marL="342900" indent="-342900">
              <a:buFont typeface="Arial" panose="020B0604020202020204" pitchFamily="34" charset="0"/>
              <a:buChar char="•"/>
            </a:pPr>
            <a:r>
              <a:rPr lang="en-US" dirty="0" smtClean="0"/>
              <a:t>The jQuery DataTables library did not offer a pagination option with buttons so we started with the existing pagination links option and:</a:t>
            </a:r>
          </a:p>
          <a:p>
            <a:pPr marL="606425" lvl="1" indent="-342900"/>
            <a:r>
              <a:rPr lang="en-US" sz="1800" dirty="0"/>
              <a:t>R</a:t>
            </a:r>
            <a:r>
              <a:rPr lang="en-US" sz="1800" dirty="0" smtClean="0"/>
              <a:t>eplaced the </a:t>
            </a:r>
            <a:r>
              <a:rPr lang="en-US" sz="1800" dirty="0" smtClean="0">
                <a:latin typeface="Courier New" panose="02070309020205020404" pitchFamily="49" charset="0"/>
                <a:cs typeface="Courier New" panose="02070309020205020404" pitchFamily="49" charset="0"/>
              </a:rPr>
              <a:t>a</a:t>
            </a:r>
            <a:r>
              <a:rPr lang="en-US" sz="1800" dirty="0" smtClean="0"/>
              <a:t> tags with </a:t>
            </a:r>
            <a:r>
              <a:rPr lang="en-US" sz="1800" dirty="0" smtClean="0">
                <a:latin typeface="Courier New" panose="02070309020205020404" pitchFamily="49" charset="0"/>
                <a:cs typeface="Courier New" panose="02070309020205020404" pitchFamily="49" charset="0"/>
              </a:rPr>
              <a:t>butto</a:t>
            </a:r>
            <a:r>
              <a:rPr lang="en-US" sz="1800" dirty="0">
                <a:latin typeface="Courier New" panose="02070309020205020404" pitchFamily="49" charset="0"/>
                <a:cs typeface="Courier New" panose="02070309020205020404" pitchFamily="49" charset="0"/>
              </a:rPr>
              <a:t>n</a:t>
            </a:r>
            <a:r>
              <a:rPr lang="en-US" sz="1800" dirty="0" smtClean="0"/>
              <a:t> tags </a:t>
            </a:r>
          </a:p>
          <a:p>
            <a:pPr marL="606425" lvl="1" indent="-342900"/>
            <a:r>
              <a:rPr lang="en-US" sz="1800" dirty="0" smtClean="0"/>
              <a:t>Added the </a:t>
            </a:r>
            <a:r>
              <a:rPr lang="en-US" sz="1800" dirty="0" smtClean="0">
                <a:latin typeface="Courier New" panose="02070309020205020404" pitchFamily="49" charset="0"/>
                <a:cs typeface="Courier New" panose="02070309020205020404" pitchFamily="49" charset="0"/>
              </a:rPr>
              <a:t>disabled</a:t>
            </a:r>
            <a:r>
              <a:rPr lang="en-US" sz="1800" dirty="0" smtClean="0"/>
              <a:t> attribute to the </a:t>
            </a:r>
            <a:r>
              <a:rPr lang="en-US" sz="1800" dirty="0" smtClean="0">
                <a:latin typeface="Courier New" panose="02070309020205020404" pitchFamily="49" charset="0"/>
                <a:cs typeface="Courier New" panose="02070309020205020404" pitchFamily="49" charset="0"/>
              </a:rPr>
              <a:t>button</a:t>
            </a:r>
            <a:r>
              <a:rPr lang="en-US" sz="1800" dirty="0" smtClean="0"/>
              <a:t> element when it is disabled/inactive.</a:t>
            </a:r>
            <a:endParaRPr lang="en-US" dirty="0" smtClean="0"/>
          </a:p>
          <a:p>
            <a:pPr marL="342900" indent="-342900">
              <a:buFont typeface="Arial" panose="020B0604020202020204" pitchFamily="34" charset="0"/>
              <a:buChar char="•"/>
            </a:pPr>
            <a:r>
              <a:rPr lang="en-US" dirty="0" smtClean="0"/>
              <a:t>After </a:t>
            </a:r>
            <a:r>
              <a:rPr lang="en-US" dirty="0"/>
              <a:t>a pagination </a:t>
            </a:r>
            <a:r>
              <a:rPr lang="en-US" dirty="0" smtClean="0"/>
              <a:t>button is </a:t>
            </a:r>
            <a:r>
              <a:rPr lang="en-US" dirty="0"/>
              <a:t>selected, </a:t>
            </a:r>
            <a:r>
              <a:rPr lang="en-US" dirty="0" smtClean="0"/>
              <a:t>used JavaScript to programmatically manage focus.</a:t>
            </a:r>
          </a:p>
          <a:p>
            <a:pPr marL="342900" indent="-342900">
              <a:buFont typeface="Arial" panose="020B0604020202020204" pitchFamily="34" charset="0"/>
              <a:buChar char="•"/>
            </a:pPr>
            <a:r>
              <a:rPr lang="en-US" dirty="0" smtClean="0"/>
              <a:t>Both </a:t>
            </a:r>
            <a:r>
              <a:rPr lang="en-US" dirty="0"/>
              <a:t>the </a:t>
            </a:r>
            <a:r>
              <a:rPr lang="en-US" dirty="0">
                <a:latin typeface="Courier New" panose="02070309020205020404" pitchFamily="49" charset="0"/>
                <a:cs typeface="Courier New" panose="02070309020205020404" pitchFamily="49" charset="0"/>
              </a:rPr>
              <a:t>status</a:t>
            </a:r>
            <a:r>
              <a:rPr lang="en-US" dirty="0"/>
              <a:t> role and </a:t>
            </a:r>
            <a:r>
              <a:rPr lang="en-US" dirty="0">
                <a:latin typeface="Courier New" panose="02070309020205020404" pitchFamily="49" charset="0"/>
                <a:cs typeface="Courier New" panose="02070309020205020404" pitchFamily="49" charset="0"/>
              </a:rPr>
              <a:t>aria-live=“polite”</a:t>
            </a:r>
            <a:r>
              <a:rPr lang="en-US" dirty="0"/>
              <a:t> are defined on the </a:t>
            </a:r>
            <a:r>
              <a:rPr lang="en-US" dirty="0">
                <a:latin typeface="Courier New" panose="02070309020205020404" pitchFamily="49" charset="0"/>
                <a:cs typeface="Courier New" panose="02070309020205020404" pitchFamily="49" charset="0"/>
              </a:rPr>
              <a:t>div</a:t>
            </a:r>
            <a:r>
              <a:rPr lang="en-US" dirty="0"/>
              <a:t> containing the “Showing 1 to 10 of 448 entries” text that displays above the table. As a result, when the user selects a pagination option, they hear this text announced</a:t>
            </a:r>
            <a:r>
              <a:rPr lang="en-US" dirty="0" smtClean="0"/>
              <a:t>.</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30</a:t>
            </a:fld>
            <a:endParaRPr lang="en-US" dirty="0"/>
          </a:p>
        </p:txBody>
      </p:sp>
    </p:spTree>
    <p:extLst>
      <p:ext uri="{BB962C8B-B14F-4D97-AF65-F5344CB8AC3E}">
        <p14:creationId xmlns:p14="http://schemas.microsoft.com/office/powerpoint/2010/main" val="1340948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Pagination Buttons: </a:t>
            </a:r>
            <a:r>
              <a:rPr lang="en-US" dirty="0"/>
              <a:t>Recorded </a:t>
            </a:r>
            <a:r>
              <a:rPr lang="en-US" dirty="0" smtClean="0"/>
              <a:t>NVDA Demo</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31</a:t>
            </a:fld>
            <a:endParaRPr lang="en-US" dirty="0"/>
          </a:p>
        </p:txBody>
      </p:sp>
      <p:pic>
        <p:nvPicPr>
          <p:cNvPr id="6" name="PaginationButtons" descr="Recording of NVDA testing results for pagination buttons in Firefox. ">
            <a:hlinkClick r:id="" action="ppaction://media"/>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447675" y="1106489"/>
            <a:ext cx="8239125" cy="4679285"/>
          </a:xfrm>
        </p:spPr>
      </p:pic>
    </p:spTree>
    <p:extLst>
      <p:ext uri="{BB962C8B-B14F-4D97-AF65-F5344CB8AC3E}">
        <p14:creationId xmlns:p14="http://schemas.microsoft.com/office/powerpoint/2010/main" val="1009449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25A3C56-E491-49B2-93F3-63532DF516BC}" type="slidenum">
              <a:rPr lang="en-US" smtClean="0"/>
              <a:pPr/>
              <a:t>32</a:t>
            </a:fld>
            <a:endParaRPr lang="en-US" dirty="0"/>
          </a:p>
        </p:txBody>
      </p:sp>
      <p:sp>
        <p:nvSpPr>
          <p:cNvPr id="4" name="Title 3"/>
          <p:cNvSpPr>
            <a:spLocks noGrp="1"/>
          </p:cNvSpPr>
          <p:nvPr>
            <p:ph type="title"/>
          </p:nvPr>
        </p:nvSpPr>
        <p:spPr/>
        <p:txBody>
          <a:bodyPr/>
          <a:lstStyle/>
          <a:p>
            <a:r>
              <a:rPr lang="en-US" dirty="0" smtClean="0"/>
              <a:t>Pagination Buttons: Browser/AT Testing Results Matrix</a:t>
            </a:r>
            <a:endParaRPr lang="en-US" dirty="0"/>
          </a:p>
        </p:txBody>
      </p:sp>
      <p:graphicFrame>
        <p:nvGraphicFramePr>
          <p:cNvPr id="2" name="Content Placeholder 1" descr="Table providing the testing results for the pagination buttons scenario across the 4 targeted accessibility testing profiles we tested with. All 4 profiles supported the expected result in that focus was managed as expected and the screen reader announced the status live region."/>
          <p:cNvGraphicFramePr>
            <a:graphicFrameLocks noGrp="1"/>
          </p:cNvGraphicFramePr>
          <p:nvPr>
            <p:ph sz="quarter" idx="17"/>
            <p:extLst>
              <p:ext uri="{D42A27DB-BD31-4B8C-83A1-F6EECF244321}">
                <p14:modId xmlns:p14="http://schemas.microsoft.com/office/powerpoint/2010/main" val="2272536562"/>
              </p:ext>
            </p:extLst>
          </p:nvPr>
        </p:nvGraphicFramePr>
        <p:xfrm>
          <a:off x="447674" y="2105025"/>
          <a:ext cx="8492718" cy="3654345"/>
        </p:xfrm>
        <a:graphic>
          <a:graphicData uri="http://schemas.openxmlformats.org/drawingml/2006/table">
            <a:tbl>
              <a:tblPr firstRow="1" bandRow="1">
                <a:tableStyleId>{5C22544A-7EE6-4342-B048-85BDC9FD1C3A}</a:tableStyleId>
              </a:tblPr>
              <a:tblGrid>
                <a:gridCol w="2383504"/>
                <a:gridCol w="1694295"/>
                <a:gridCol w="4414919"/>
              </a:tblGrid>
              <a:tr h="342735">
                <a:tc>
                  <a:txBody>
                    <a:bodyPr/>
                    <a:lstStyle/>
                    <a:p>
                      <a:r>
                        <a:rPr lang="en-US" sz="1600" dirty="0" smtClean="0"/>
                        <a:t>Browser/AT Profile</a:t>
                      </a:r>
                      <a:endParaRPr lang="en-US" sz="1600" dirty="0"/>
                    </a:p>
                  </a:txBody>
                  <a:tcPr marL="43846" marR="43846"/>
                </a:tc>
                <a:tc>
                  <a:txBody>
                    <a:bodyPr/>
                    <a:lstStyle/>
                    <a:p>
                      <a:r>
                        <a:rPr lang="en-US" sz="1600" dirty="0" smtClean="0"/>
                        <a:t>Testing Result</a:t>
                      </a:r>
                      <a:endParaRPr lang="en-US" sz="1600" dirty="0"/>
                    </a:p>
                  </a:txBody>
                  <a:tcPr marL="43846" marR="43846"/>
                </a:tc>
                <a:tc>
                  <a:txBody>
                    <a:bodyPr/>
                    <a:lstStyle/>
                    <a:p>
                      <a:r>
                        <a:rPr lang="en-US" sz="1600" dirty="0" smtClean="0"/>
                        <a:t>Notes</a:t>
                      </a:r>
                      <a:endParaRPr lang="en-US" sz="1600" dirty="0"/>
                    </a:p>
                  </a:txBody>
                  <a:tcPr marL="43846" marR="43846"/>
                </a:tc>
              </a:tr>
              <a:tr h="985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NVDA (latest) in Firefox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dirty="0" smtClean="0"/>
                        <a:t>N/A</a:t>
                      </a:r>
                      <a:endParaRPr lang="en-US" sz="1600" dirty="0"/>
                    </a:p>
                  </a:txBody>
                  <a:tcPr marL="43846" marR="43846"/>
                </a:tc>
              </a:tr>
              <a:tr h="98595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JAWS 2018</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in Internet Explorer 11</a:t>
                      </a:r>
                    </a:p>
                  </a:txBody>
                  <a:tcPr marL="43846" marR="43846"/>
                </a:tc>
                <a:tc>
                  <a:txBody>
                    <a:bodyPr/>
                    <a:lstStyle/>
                    <a:p>
                      <a:r>
                        <a:rPr lang="en-US" sz="1600" dirty="0" smtClean="0"/>
                        <a:t>Supported</a:t>
                      </a:r>
                      <a:endParaRPr lang="en-US" sz="1600" dirty="0"/>
                    </a:p>
                  </a:txBody>
                  <a:tcPr marL="43846" marR="43846"/>
                </a:tc>
                <a:tc>
                  <a:txBody>
                    <a:bodyPr/>
                    <a:lstStyle/>
                    <a:p>
                      <a:r>
                        <a:rPr lang="en-US" sz="1600" baseline="0" dirty="0" smtClean="0"/>
                        <a:t>N/A</a:t>
                      </a:r>
                      <a:endParaRPr lang="en-US" sz="1600" dirty="0"/>
                    </a:p>
                  </a:txBody>
                  <a:tcPr marL="43846" marR="43846"/>
                </a:tc>
              </a:tr>
              <a:tr h="760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VoiceOver (latest) in Safari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baseline="0" dirty="0" smtClean="0"/>
                        <a:t>N/A</a:t>
                      </a:r>
                      <a:endParaRPr lang="en-US" sz="1600" dirty="0"/>
                    </a:p>
                  </a:txBody>
                  <a:tcPr marL="43846" marR="43846"/>
                </a:tc>
              </a:tr>
              <a:tr h="535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ZoomText in Firefox (latest)</a:t>
                      </a:r>
                    </a:p>
                  </a:txBody>
                  <a:tcPr marL="43846" marR="43846"/>
                </a:tc>
                <a:tc>
                  <a:txBody>
                    <a:bodyPr/>
                    <a:lstStyle/>
                    <a:p>
                      <a:r>
                        <a:rPr lang="en-US" sz="1600" dirty="0" smtClean="0"/>
                        <a:t>Supported</a:t>
                      </a:r>
                      <a:endParaRPr lang="en-US" sz="1600" baseline="0" dirty="0" smtClean="0"/>
                    </a:p>
                  </a:txBody>
                  <a:tcPr marL="43846" marR="43846"/>
                </a:tc>
                <a:tc>
                  <a:txBody>
                    <a:bodyPr/>
                    <a:lstStyle/>
                    <a:p>
                      <a:r>
                        <a:rPr lang="en-US" sz="1600" baseline="0" dirty="0" smtClean="0"/>
                        <a:t>N/A</a:t>
                      </a:r>
                    </a:p>
                  </a:txBody>
                  <a:tcPr marL="43846" marR="43846"/>
                </a:tc>
              </a:tr>
            </a:tbl>
          </a:graphicData>
        </a:graphic>
      </p:graphicFrame>
      <p:sp>
        <p:nvSpPr>
          <p:cNvPr id="6" name="Content Placeholder 5"/>
          <p:cNvSpPr>
            <a:spLocks noGrp="1"/>
          </p:cNvSpPr>
          <p:nvPr>
            <p:ph sz="quarter" idx="24"/>
          </p:nvPr>
        </p:nvSpPr>
        <p:spPr/>
        <p:txBody>
          <a:bodyPr/>
          <a:lstStyle/>
          <a:p>
            <a:r>
              <a:rPr lang="en-US" b="1" dirty="0" smtClean="0"/>
              <a:t>Expected Result: </a:t>
            </a:r>
            <a:r>
              <a:rPr lang="en-US" dirty="0" smtClean="0"/>
              <a:t>Focus is managed as expected and the screen reader announces the </a:t>
            </a:r>
            <a:r>
              <a:rPr lang="en-US" dirty="0" smtClean="0">
                <a:latin typeface="Courier New" panose="02070309020205020404" pitchFamily="49" charset="0"/>
                <a:cs typeface="Courier New" panose="02070309020205020404" pitchFamily="49" charset="0"/>
              </a:rPr>
              <a:t>status</a:t>
            </a:r>
            <a:r>
              <a:rPr lang="en-US" dirty="0" smtClean="0"/>
              <a:t> live region.</a:t>
            </a:r>
            <a:endParaRPr lang="en-US" dirty="0"/>
          </a:p>
        </p:txBody>
      </p:sp>
    </p:spTree>
    <p:extLst>
      <p:ext uri="{BB962C8B-B14F-4D97-AF65-F5344CB8AC3E}">
        <p14:creationId xmlns:p14="http://schemas.microsoft.com/office/powerpoint/2010/main" val="3711640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ctrTitle"/>
          </p:nvPr>
        </p:nvSpPr>
        <p:spPr/>
        <p:txBody>
          <a:bodyPr/>
          <a:lstStyle/>
          <a:p>
            <a:r>
              <a:rPr lang="en-US" altLang="en-US" dirty="0" smtClean="0"/>
              <a:t>Table Scenario 3:</a:t>
            </a:r>
            <a:endParaRPr lang="en-US" altLang="en-US" dirty="0"/>
          </a:p>
        </p:txBody>
      </p:sp>
      <p:sp>
        <p:nvSpPr>
          <p:cNvPr id="3" name="Subtitle 2"/>
          <p:cNvSpPr>
            <a:spLocks noGrp="1"/>
          </p:cNvSpPr>
          <p:nvPr>
            <p:ph type="subTitle" idx="1"/>
          </p:nvPr>
        </p:nvSpPr>
        <p:spPr/>
        <p:txBody>
          <a:bodyPr/>
          <a:lstStyle/>
          <a:p>
            <a:r>
              <a:rPr lang="en-US" b="1" dirty="0" smtClean="0"/>
              <a:t>Live Filtering	</a:t>
            </a:r>
            <a:endParaRPr lang="en-US" b="1" dirty="0"/>
          </a:p>
        </p:txBody>
      </p:sp>
    </p:spTree>
    <p:extLst>
      <p:ext uri="{BB962C8B-B14F-4D97-AF65-F5344CB8AC3E}">
        <p14:creationId xmlns:p14="http://schemas.microsoft.com/office/powerpoint/2010/main" val="402813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Filtering: Scenario Overview</a:t>
            </a:r>
            <a:endParaRPr lang="en-US" dirty="0"/>
          </a:p>
        </p:txBody>
      </p:sp>
      <p:sp>
        <p:nvSpPr>
          <p:cNvPr id="2" name="Content Placeholder 1"/>
          <p:cNvSpPr>
            <a:spLocks noGrp="1"/>
          </p:cNvSpPr>
          <p:nvPr>
            <p:ph sz="quarter" idx="17"/>
          </p:nvPr>
        </p:nvSpPr>
        <p:spPr>
          <a:xfrm>
            <a:off x="449265" y="1266825"/>
            <a:ext cx="3090001" cy="4886325"/>
          </a:xfrm>
        </p:spPr>
        <p:txBody>
          <a:bodyPr/>
          <a:lstStyle/>
          <a:p>
            <a:pPr marL="342900" indent="-342900">
              <a:buFont typeface="Arial" panose="020B0604020202020204" pitchFamily="34" charset="0"/>
              <a:buChar char="•"/>
            </a:pPr>
            <a:r>
              <a:rPr lang="en-US" dirty="0" smtClean="0"/>
              <a:t>Our demo contains a “Filter Sessions” panel that allows users to filter the results in the data table based on a selection of:</a:t>
            </a:r>
          </a:p>
          <a:p>
            <a:pPr marL="606425" lvl="1" indent="-342900"/>
            <a:r>
              <a:rPr lang="en-US" sz="1800" dirty="0" smtClean="0"/>
              <a:t>Date radio buttons</a:t>
            </a:r>
          </a:p>
          <a:p>
            <a:pPr marL="606425" lvl="1" indent="-342900"/>
            <a:r>
              <a:rPr lang="en-US" sz="1800" dirty="0" smtClean="0"/>
              <a:t>Time checkboxes</a:t>
            </a:r>
          </a:p>
          <a:p>
            <a:pPr marL="606425" lvl="1" indent="-342900"/>
            <a:r>
              <a:rPr lang="en-US" sz="1800" dirty="0" smtClean="0"/>
              <a:t>Track/Topic checkboxes</a:t>
            </a:r>
          </a:p>
          <a:p>
            <a:pPr marL="342900" indent="-342900">
              <a:buFont typeface="Arial" panose="020B0604020202020204" pitchFamily="34" charset="0"/>
              <a:buChar char="•"/>
            </a:pPr>
            <a:r>
              <a:rPr lang="en-US" dirty="0" smtClean="0"/>
              <a:t>The filtering is “live” since the table automatically updates as soon as an option is selected. </a:t>
            </a:r>
            <a:endParaRPr lang="en-US" dirty="0"/>
          </a:p>
        </p:txBody>
      </p:sp>
      <p:sp>
        <p:nvSpPr>
          <p:cNvPr id="13" name="Slide Number Placeholder 12"/>
          <p:cNvSpPr>
            <a:spLocks noGrp="1"/>
          </p:cNvSpPr>
          <p:nvPr>
            <p:ph type="sldNum" sz="quarter" idx="12"/>
          </p:nvPr>
        </p:nvSpPr>
        <p:spPr/>
        <p:txBody>
          <a:bodyPr/>
          <a:lstStyle/>
          <a:p>
            <a:fld id="{525A3C56-E491-49B2-93F3-63532DF516BC}" type="slidenum">
              <a:rPr lang="en-US" smtClean="0"/>
              <a:pPr/>
              <a:t>34</a:t>
            </a:fld>
            <a:endParaRPr lang="en-US" dirty="0"/>
          </a:p>
        </p:txBody>
      </p:sp>
      <p:pic>
        <p:nvPicPr>
          <p:cNvPr id="6" name="Content Placeholder 5" descr="Screenshot of live filtering controls from CGI's demo."/>
          <p:cNvPicPr>
            <a:picLocks noGrp="1" noChangeAspect="1"/>
          </p:cNvPicPr>
          <p:nvPr>
            <p:ph sz="quarter" idx="23"/>
          </p:nvPr>
        </p:nvPicPr>
        <p:blipFill>
          <a:blip r:embed="rId2"/>
          <a:stretch>
            <a:fillRect/>
          </a:stretch>
        </p:blipFill>
        <p:spPr>
          <a:xfrm>
            <a:off x="3801767" y="1266825"/>
            <a:ext cx="5132814" cy="3673267"/>
          </a:xfrm>
          <a:prstGeom prst="rect">
            <a:avLst/>
          </a:prstGeom>
        </p:spPr>
      </p:pic>
    </p:spTree>
    <p:extLst>
      <p:ext uri="{BB962C8B-B14F-4D97-AF65-F5344CB8AC3E}">
        <p14:creationId xmlns:p14="http://schemas.microsoft.com/office/powerpoint/2010/main" val="9354051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Filtering: Focus Approach</a:t>
            </a:r>
            <a:endParaRPr lang="en-US" dirty="0"/>
          </a:p>
        </p:txBody>
      </p:sp>
      <p:sp>
        <p:nvSpPr>
          <p:cNvPr id="5" name="Content Placeholder 4"/>
          <p:cNvSpPr>
            <a:spLocks noGrp="1"/>
          </p:cNvSpPr>
          <p:nvPr>
            <p:ph sz="quarter" idx="17"/>
          </p:nvPr>
        </p:nvSpPr>
        <p:spPr/>
        <p:txBody>
          <a:bodyPr/>
          <a:lstStyle/>
          <a:p>
            <a:pPr marL="0" lvl="1" indent="0">
              <a:buNone/>
            </a:pPr>
            <a:r>
              <a:rPr lang="en-US" dirty="0"/>
              <a:t>Focus </a:t>
            </a:r>
            <a:r>
              <a:rPr lang="en-US" dirty="0" smtClean="0"/>
              <a:t>remains on each live filter option after it has been selected and the data table has been updated.</a:t>
            </a:r>
          </a:p>
          <a:p>
            <a:pPr marL="0" lvl="1" indent="0">
              <a:buNone/>
            </a:pPr>
            <a:endParaRPr lang="en-US" b="1" dirty="0"/>
          </a:p>
          <a:p>
            <a:pPr marL="0" lvl="1" indent="0">
              <a:buNone/>
            </a:pPr>
            <a:r>
              <a:rPr lang="en-US" i="1" dirty="0" smtClean="0"/>
              <a:t>Rationale</a:t>
            </a:r>
            <a:r>
              <a:rPr lang="en-US" i="1" dirty="0"/>
              <a:t>: </a:t>
            </a:r>
            <a:r>
              <a:rPr lang="en-US" dirty="0" smtClean="0"/>
              <a:t>There </a:t>
            </a:r>
            <a:r>
              <a:rPr lang="en-US" dirty="0"/>
              <a:t>is typically no way to know when the user will be done filtering the contents of the data </a:t>
            </a:r>
            <a:r>
              <a:rPr lang="en-US" dirty="0" smtClean="0"/>
              <a:t>table and therefore we recommend keeping their focus where it is so that they can continue to filter the results as desired.</a:t>
            </a:r>
          </a:p>
          <a:p>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35</a:t>
            </a:fld>
            <a:endParaRPr lang="en-US" dirty="0"/>
          </a:p>
        </p:txBody>
      </p:sp>
    </p:spTree>
    <p:extLst>
      <p:ext uri="{BB962C8B-B14F-4D97-AF65-F5344CB8AC3E}">
        <p14:creationId xmlns:p14="http://schemas.microsoft.com/office/powerpoint/2010/main" val="20081017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6" y="2547939"/>
            <a:ext cx="8239125" cy="920750"/>
          </a:xfrm>
        </p:spPr>
        <p:txBody>
          <a:bodyPr/>
          <a:lstStyle/>
          <a:p>
            <a:r>
              <a:rPr lang="en-US" dirty="0" smtClean="0"/>
              <a:t>Live Filtering: Live Keyboard Demo</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36</a:t>
            </a:fld>
            <a:endParaRPr lang="en-US" dirty="0"/>
          </a:p>
        </p:txBody>
      </p:sp>
    </p:spTree>
    <p:extLst>
      <p:ext uri="{BB962C8B-B14F-4D97-AF65-F5344CB8AC3E}">
        <p14:creationId xmlns:p14="http://schemas.microsoft.com/office/powerpoint/2010/main" val="31778302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Filtering: Technical Implementation</a:t>
            </a:r>
            <a:endParaRPr lang="en-US" dirty="0"/>
          </a:p>
        </p:txBody>
      </p:sp>
      <p:sp>
        <p:nvSpPr>
          <p:cNvPr id="6" name="Content Placeholder 5"/>
          <p:cNvSpPr>
            <a:spLocks noGrp="1"/>
          </p:cNvSpPr>
          <p:nvPr>
            <p:ph sz="quarter" idx="17"/>
          </p:nvPr>
        </p:nvSpPr>
        <p:spPr/>
        <p:txBody>
          <a:bodyPr>
            <a:normAutofit/>
          </a:bodyPr>
          <a:lstStyle/>
          <a:p>
            <a:pPr lvl="1"/>
            <a:r>
              <a:rPr lang="en-US" dirty="0" smtClean="0"/>
              <a:t>After </a:t>
            </a:r>
            <a:r>
              <a:rPr lang="en-US" dirty="0"/>
              <a:t>a </a:t>
            </a:r>
            <a:r>
              <a:rPr lang="en-US" dirty="0" smtClean="0"/>
              <a:t>filter option </a:t>
            </a:r>
            <a:r>
              <a:rPr lang="en-US" dirty="0"/>
              <a:t>is selected, </a:t>
            </a:r>
            <a:r>
              <a:rPr lang="en-US" dirty="0" smtClean="0"/>
              <a:t>used JavaScript </a:t>
            </a:r>
            <a:r>
              <a:rPr lang="en-US" dirty="0"/>
              <a:t>to programmatically set focus back to the same </a:t>
            </a:r>
            <a:r>
              <a:rPr lang="en-US" dirty="0" smtClean="0"/>
              <a:t>filter option.</a:t>
            </a:r>
          </a:p>
          <a:p>
            <a:pPr lvl="1"/>
            <a:r>
              <a:rPr lang="en-US" dirty="0" smtClean="0"/>
              <a:t>Even though the filtering controls were custom-coded by CGI, the </a:t>
            </a:r>
            <a:r>
              <a:rPr lang="en-US" dirty="0" smtClean="0">
                <a:latin typeface="Courier New" panose="02070309020205020404" pitchFamily="49" charset="0"/>
                <a:cs typeface="Courier New" panose="02070309020205020404" pitchFamily="49" charset="0"/>
              </a:rPr>
              <a:t>status</a:t>
            </a:r>
            <a:r>
              <a:rPr lang="en-US" dirty="0" smtClean="0"/>
              <a:t> live region that is built into the jQuery DataTables widget is still announced since the live filtering causes the results in the data table to change </a:t>
            </a:r>
            <a:r>
              <a:rPr lang="en-US" dirty="0"/>
              <a:t>based on the user’s filter selection. </a:t>
            </a:r>
          </a:p>
        </p:txBody>
      </p:sp>
      <p:sp>
        <p:nvSpPr>
          <p:cNvPr id="2" name="Slide Number Placeholder 1"/>
          <p:cNvSpPr>
            <a:spLocks noGrp="1"/>
          </p:cNvSpPr>
          <p:nvPr>
            <p:ph type="sldNum" sz="quarter" idx="12"/>
          </p:nvPr>
        </p:nvSpPr>
        <p:spPr/>
        <p:txBody>
          <a:bodyPr/>
          <a:lstStyle/>
          <a:p>
            <a:fld id="{525A3C56-E491-49B2-93F3-63532DF516BC}" type="slidenum">
              <a:rPr lang="en-US" smtClean="0"/>
              <a:pPr/>
              <a:t>37</a:t>
            </a:fld>
            <a:endParaRPr lang="en-US" dirty="0"/>
          </a:p>
        </p:txBody>
      </p:sp>
    </p:spTree>
    <p:extLst>
      <p:ext uri="{BB962C8B-B14F-4D97-AF65-F5344CB8AC3E}">
        <p14:creationId xmlns:p14="http://schemas.microsoft.com/office/powerpoint/2010/main" val="2575018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Live Filtering: </a:t>
            </a:r>
            <a:r>
              <a:rPr lang="en-US" dirty="0"/>
              <a:t>Recorded </a:t>
            </a:r>
            <a:r>
              <a:rPr lang="en-US" dirty="0" smtClean="0"/>
              <a:t>NVDA Demo</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38</a:t>
            </a:fld>
            <a:endParaRPr lang="en-US" dirty="0"/>
          </a:p>
        </p:txBody>
      </p:sp>
      <p:pic>
        <p:nvPicPr>
          <p:cNvPr id="6" name="LiveFiltering" descr="Recording of NVDA testing results for live filtering in Firefox. ">
            <a:hlinkClick r:id="" action="ppaction://media"/>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447675" y="967564"/>
            <a:ext cx="8217756" cy="4805916"/>
          </a:xfrm>
        </p:spPr>
      </p:pic>
    </p:spTree>
    <p:extLst>
      <p:ext uri="{BB962C8B-B14F-4D97-AF65-F5344CB8AC3E}">
        <p14:creationId xmlns:p14="http://schemas.microsoft.com/office/powerpoint/2010/main" val="2508469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25A3C56-E491-49B2-93F3-63532DF516BC}" type="slidenum">
              <a:rPr lang="en-US" smtClean="0"/>
              <a:pPr/>
              <a:t>39</a:t>
            </a:fld>
            <a:endParaRPr lang="en-US" dirty="0"/>
          </a:p>
        </p:txBody>
      </p:sp>
      <p:sp>
        <p:nvSpPr>
          <p:cNvPr id="4" name="Title 3"/>
          <p:cNvSpPr>
            <a:spLocks noGrp="1"/>
          </p:cNvSpPr>
          <p:nvPr>
            <p:ph type="title"/>
          </p:nvPr>
        </p:nvSpPr>
        <p:spPr/>
        <p:txBody>
          <a:bodyPr/>
          <a:lstStyle/>
          <a:p>
            <a:r>
              <a:rPr lang="en-US" dirty="0" smtClean="0"/>
              <a:t>Live Filtering: Browser/AT Testing Results Matrix</a:t>
            </a:r>
            <a:endParaRPr lang="en-US" dirty="0"/>
          </a:p>
        </p:txBody>
      </p:sp>
      <p:graphicFrame>
        <p:nvGraphicFramePr>
          <p:cNvPr id="2" name="Content Placeholder 1" descr="Table providing the testing results for the live filtering scenario across the 4 targeted accessibility testing profiles we tested with. 3 profiles supported the expected result in that focus remained on the filtering control that was selected and the screen reader announced the status live region. The only exception was VoiceOver in Safar, which did not support since focus was moved to the data table once a live filter option was selected instead of staying on the filter option as expected. "/>
          <p:cNvGraphicFramePr>
            <a:graphicFrameLocks noGrp="1"/>
          </p:cNvGraphicFramePr>
          <p:nvPr>
            <p:ph sz="quarter" idx="17"/>
            <p:extLst>
              <p:ext uri="{D42A27DB-BD31-4B8C-83A1-F6EECF244321}">
                <p14:modId xmlns:p14="http://schemas.microsoft.com/office/powerpoint/2010/main" val="1789444857"/>
              </p:ext>
            </p:extLst>
          </p:nvPr>
        </p:nvGraphicFramePr>
        <p:xfrm>
          <a:off x="447674" y="2105025"/>
          <a:ext cx="8492718" cy="3960555"/>
        </p:xfrm>
        <a:graphic>
          <a:graphicData uri="http://schemas.openxmlformats.org/drawingml/2006/table">
            <a:tbl>
              <a:tblPr firstRow="1" bandRow="1">
                <a:tableStyleId>{5C22544A-7EE6-4342-B048-85BDC9FD1C3A}</a:tableStyleId>
              </a:tblPr>
              <a:tblGrid>
                <a:gridCol w="2383504"/>
                <a:gridCol w="1694295"/>
                <a:gridCol w="4414919"/>
              </a:tblGrid>
              <a:tr h="342735">
                <a:tc>
                  <a:txBody>
                    <a:bodyPr/>
                    <a:lstStyle/>
                    <a:p>
                      <a:r>
                        <a:rPr lang="en-US" sz="1600" dirty="0" smtClean="0"/>
                        <a:t>Browser/AT Profile</a:t>
                      </a:r>
                      <a:endParaRPr lang="en-US" sz="1600" dirty="0"/>
                    </a:p>
                  </a:txBody>
                  <a:tcPr marL="43846" marR="43846"/>
                </a:tc>
                <a:tc>
                  <a:txBody>
                    <a:bodyPr/>
                    <a:lstStyle/>
                    <a:p>
                      <a:r>
                        <a:rPr lang="en-US" sz="1600" dirty="0" smtClean="0"/>
                        <a:t>Testing Result</a:t>
                      </a:r>
                      <a:endParaRPr lang="en-US" sz="1600" dirty="0"/>
                    </a:p>
                  </a:txBody>
                  <a:tcPr marL="43846" marR="43846"/>
                </a:tc>
                <a:tc>
                  <a:txBody>
                    <a:bodyPr/>
                    <a:lstStyle/>
                    <a:p>
                      <a:r>
                        <a:rPr lang="en-US" sz="1600" dirty="0" smtClean="0"/>
                        <a:t>Notes</a:t>
                      </a:r>
                      <a:endParaRPr lang="en-US" sz="1600" dirty="0"/>
                    </a:p>
                  </a:txBody>
                  <a:tcPr marL="43846" marR="43846"/>
                </a:tc>
              </a:tr>
              <a:tr h="985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NVDA (latest) in Firefox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dirty="0" smtClean="0"/>
                        <a:t>N/A</a:t>
                      </a:r>
                      <a:endParaRPr lang="en-US" sz="1600" dirty="0"/>
                    </a:p>
                  </a:txBody>
                  <a:tcPr marL="43846" marR="43846"/>
                </a:tc>
              </a:tr>
              <a:tr h="98595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JAWS 2018</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in Internet Explorer 11</a:t>
                      </a:r>
                    </a:p>
                  </a:txBody>
                  <a:tcPr marL="43846" marR="43846"/>
                </a:tc>
                <a:tc>
                  <a:txBody>
                    <a:bodyPr/>
                    <a:lstStyle/>
                    <a:p>
                      <a:r>
                        <a:rPr lang="en-US" sz="1600" dirty="0" smtClean="0"/>
                        <a:t>Supported</a:t>
                      </a:r>
                      <a:endParaRPr lang="en-US" sz="1600" dirty="0"/>
                    </a:p>
                  </a:txBody>
                  <a:tcPr marL="43846" marR="43846"/>
                </a:tc>
                <a:tc>
                  <a:txBody>
                    <a:bodyPr/>
                    <a:lstStyle/>
                    <a:p>
                      <a:r>
                        <a:rPr lang="en-US" sz="1600" baseline="0" dirty="0" smtClean="0"/>
                        <a:t>N/A</a:t>
                      </a:r>
                      <a:endParaRPr lang="en-US" sz="1600" dirty="0"/>
                    </a:p>
                  </a:txBody>
                  <a:tcPr marL="43846" marR="43846"/>
                </a:tc>
              </a:tr>
              <a:tr h="760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VoiceOver (latest) in Safari (latest)</a:t>
                      </a:r>
                    </a:p>
                  </a:txBody>
                  <a:tcPr marL="43846" marR="43846"/>
                </a:tc>
                <a:tc>
                  <a:txBody>
                    <a:bodyPr/>
                    <a:lstStyle/>
                    <a:p>
                      <a:r>
                        <a:rPr lang="en-US" sz="1600" dirty="0" smtClean="0"/>
                        <a:t>Not</a:t>
                      </a:r>
                      <a:r>
                        <a:rPr lang="en-US" sz="1600" baseline="0" dirty="0" smtClean="0"/>
                        <a:t> Supported</a:t>
                      </a:r>
                      <a:endParaRPr lang="en-US" sz="1600" dirty="0"/>
                    </a:p>
                  </a:txBody>
                  <a:tcPr/>
                </a:tc>
                <a:tc>
                  <a:txBody>
                    <a:bodyPr/>
                    <a:lstStyle/>
                    <a:p>
                      <a:r>
                        <a:rPr lang="en-US" sz="1600" kern="1200" baseline="0" dirty="0" smtClean="0">
                          <a:solidFill>
                            <a:schemeClr val="dk1"/>
                          </a:solidFill>
                          <a:latin typeface="+mn-lt"/>
                          <a:ea typeface="+mn-ea"/>
                          <a:cs typeface="+mn-cs"/>
                        </a:rPr>
                        <a:t>The </a:t>
                      </a:r>
                      <a:r>
                        <a:rPr lang="en-US" sz="1600" baseline="0" dirty="0" smtClean="0">
                          <a:latin typeface="Courier New" panose="02070309020205020404" pitchFamily="49" charset="0"/>
                          <a:cs typeface="Courier New" panose="02070309020205020404" pitchFamily="49" charset="0"/>
                        </a:rPr>
                        <a:t>status</a:t>
                      </a:r>
                      <a:r>
                        <a:rPr lang="en-US" sz="1600" baseline="0" dirty="0" smtClean="0"/>
                        <a:t> live region is correctly announced but f</a:t>
                      </a:r>
                      <a:r>
                        <a:rPr lang="en-US" sz="1600" dirty="0" smtClean="0"/>
                        <a:t>ocus is</a:t>
                      </a:r>
                      <a:r>
                        <a:rPr lang="en-US" sz="1600" baseline="0" dirty="0" smtClean="0"/>
                        <a:t> </a:t>
                      </a:r>
                      <a:r>
                        <a:rPr lang="en-US" sz="1600" dirty="0" smtClean="0"/>
                        <a:t>moved to the data table instead</a:t>
                      </a:r>
                      <a:r>
                        <a:rPr lang="en-US" sz="1600" baseline="0" dirty="0" smtClean="0"/>
                        <a:t> of staying on the selected filter option as expected.</a:t>
                      </a:r>
                      <a:endParaRPr lang="en-US" sz="1600" dirty="0"/>
                    </a:p>
                  </a:txBody>
                  <a:tcPr/>
                </a:tc>
              </a:tr>
              <a:tr h="535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ZoomText in Firefox (latest)</a:t>
                      </a:r>
                    </a:p>
                  </a:txBody>
                  <a:tcPr marL="43846" marR="43846"/>
                </a:tc>
                <a:tc>
                  <a:txBody>
                    <a:bodyPr/>
                    <a:lstStyle/>
                    <a:p>
                      <a:r>
                        <a:rPr lang="en-US" sz="1600" dirty="0" smtClean="0"/>
                        <a:t>Supported</a:t>
                      </a:r>
                      <a:endParaRPr lang="en-US" sz="1600" baseline="0" dirty="0" smtClean="0"/>
                    </a:p>
                  </a:txBody>
                  <a:tcPr marL="43846" marR="43846"/>
                </a:tc>
                <a:tc>
                  <a:txBody>
                    <a:bodyPr/>
                    <a:lstStyle/>
                    <a:p>
                      <a:r>
                        <a:rPr lang="en-US" sz="1600" baseline="0" dirty="0" smtClean="0"/>
                        <a:t>N/A</a:t>
                      </a:r>
                    </a:p>
                  </a:txBody>
                  <a:tcPr marL="43846" marR="43846"/>
                </a:tc>
              </a:tr>
            </a:tbl>
          </a:graphicData>
        </a:graphic>
      </p:graphicFrame>
      <p:sp>
        <p:nvSpPr>
          <p:cNvPr id="6" name="Content Placeholder 5"/>
          <p:cNvSpPr>
            <a:spLocks noGrp="1"/>
          </p:cNvSpPr>
          <p:nvPr>
            <p:ph sz="quarter" idx="24"/>
          </p:nvPr>
        </p:nvSpPr>
        <p:spPr/>
        <p:txBody>
          <a:bodyPr/>
          <a:lstStyle/>
          <a:p>
            <a:r>
              <a:rPr lang="en-US" b="1" dirty="0" smtClean="0"/>
              <a:t>Expected Result: </a:t>
            </a:r>
            <a:r>
              <a:rPr lang="en-US" dirty="0" smtClean="0"/>
              <a:t>Focus </a:t>
            </a:r>
            <a:r>
              <a:rPr lang="en-US" dirty="0"/>
              <a:t>remains on the filtering control that was selected </a:t>
            </a:r>
            <a:r>
              <a:rPr lang="en-US" dirty="0" smtClean="0"/>
              <a:t>and the screen reader announces the </a:t>
            </a:r>
            <a:r>
              <a:rPr lang="en-US" dirty="0" smtClean="0">
                <a:latin typeface="Courier New" panose="02070309020205020404" pitchFamily="49" charset="0"/>
                <a:cs typeface="Courier New" panose="02070309020205020404" pitchFamily="49" charset="0"/>
              </a:rPr>
              <a:t>status</a:t>
            </a:r>
            <a:r>
              <a:rPr lang="en-US" dirty="0" smtClean="0"/>
              <a:t> live region.</a:t>
            </a:r>
            <a:endParaRPr lang="en-US" dirty="0"/>
          </a:p>
        </p:txBody>
      </p:sp>
    </p:spTree>
    <p:extLst>
      <p:ext uri="{BB962C8B-B14F-4D97-AF65-F5344CB8AC3E}">
        <p14:creationId xmlns:p14="http://schemas.microsoft.com/office/powerpoint/2010/main" val="3687037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25A3C56-E491-49B2-93F3-63532DF516BC}" type="slidenum">
              <a:rPr lang="en-US" smtClean="0"/>
              <a:pPr/>
              <a:t>4</a:t>
            </a:fld>
            <a:endParaRPr lang="en-US" dirty="0"/>
          </a:p>
        </p:txBody>
      </p:sp>
      <p:sp>
        <p:nvSpPr>
          <p:cNvPr id="10" name="Title 9"/>
          <p:cNvSpPr>
            <a:spLocks noGrp="1"/>
          </p:cNvSpPr>
          <p:nvPr>
            <p:ph type="title"/>
          </p:nvPr>
        </p:nvSpPr>
        <p:spPr/>
        <p:txBody>
          <a:bodyPr/>
          <a:lstStyle/>
          <a:p>
            <a:r>
              <a:rPr lang="en-US" dirty="0" smtClean="0"/>
              <a:t>Demos Information</a:t>
            </a:r>
            <a:endParaRPr lang="en-US" dirty="0"/>
          </a:p>
        </p:txBody>
      </p:sp>
      <p:sp>
        <p:nvSpPr>
          <p:cNvPr id="8" name="Content Placeholder 7"/>
          <p:cNvSpPr>
            <a:spLocks noGrp="1"/>
          </p:cNvSpPr>
          <p:nvPr>
            <p:ph sz="quarter" idx="17"/>
          </p:nvPr>
        </p:nvSpPr>
        <p:spPr/>
        <p:txBody>
          <a:bodyPr/>
          <a:lstStyle/>
          <a:p>
            <a:pPr marL="342900" indent="-342900">
              <a:buFont typeface="Arial" panose="020B0604020202020204" pitchFamily="34" charset="0"/>
              <a:buChar char="•"/>
            </a:pPr>
            <a:r>
              <a:rPr lang="en-US" dirty="0"/>
              <a:t>Our demos were tested using </a:t>
            </a:r>
            <a:r>
              <a:rPr lang="en-US" dirty="0" smtClean="0"/>
              <a:t>the following </a:t>
            </a:r>
            <a:r>
              <a:rPr lang="en-US" dirty="0"/>
              <a:t>accessibility testing profiles:</a:t>
            </a:r>
          </a:p>
          <a:p>
            <a:pPr marL="606425" lvl="1" indent="-342900"/>
            <a:r>
              <a:rPr lang="en-US" sz="1800" dirty="0"/>
              <a:t>Non-Visual Desktop Access (NVDA) (latest version) in Firefox (latest version)</a:t>
            </a:r>
          </a:p>
          <a:p>
            <a:pPr marL="606425" lvl="1" indent="-342900"/>
            <a:r>
              <a:rPr lang="en-US" sz="1800" dirty="0"/>
              <a:t>Job Access With Speech (JAWS) 2018 in Internet Explorer (IE) 11</a:t>
            </a:r>
          </a:p>
          <a:p>
            <a:pPr marL="606425" lvl="1" indent="-342900"/>
            <a:r>
              <a:rPr lang="en-US" sz="1800" dirty="0"/>
              <a:t>VoiceOver (latest version) in Safari (latest version) on an iPad</a:t>
            </a:r>
          </a:p>
          <a:p>
            <a:pPr marL="606425" lvl="1" indent="-342900"/>
            <a:r>
              <a:rPr lang="en-US" sz="1800" dirty="0"/>
              <a:t>ZoomText Fusion 10.1 in Firefox (latest version)</a:t>
            </a:r>
          </a:p>
          <a:p>
            <a:endParaRPr lang="en-US" dirty="0"/>
          </a:p>
        </p:txBody>
      </p:sp>
      <p:sp>
        <p:nvSpPr>
          <p:cNvPr id="11" name="Content Placeholder 10"/>
          <p:cNvSpPr>
            <a:spLocks noGrp="1"/>
          </p:cNvSpPr>
          <p:nvPr>
            <p:ph sz="quarter" idx="23"/>
          </p:nvPr>
        </p:nvSpPr>
        <p:spPr/>
        <p:txBody>
          <a:bodyPr/>
          <a:lstStyle/>
          <a:p>
            <a:pPr marL="342900" indent="-342900">
              <a:buFont typeface="Arial" panose="020B0604020202020204" pitchFamily="34" charset="0"/>
              <a:buChar char="•"/>
            </a:pPr>
            <a:r>
              <a:rPr lang="en-US" dirty="0" smtClean="0"/>
              <a:t>Our demos leverage the following libraries:</a:t>
            </a:r>
          </a:p>
          <a:p>
            <a:pPr marL="549275" lvl="1" indent="-285750"/>
            <a:r>
              <a:rPr lang="en-US" sz="1800" dirty="0" smtClean="0"/>
              <a:t>jQuery DataTables (Version 1.10.16)</a:t>
            </a:r>
          </a:p>
          <a:p>
            <a:pPr marL="549275" lvl="1" indent="-285750"/>
            <a:r>
              <a:rPr lang="en-US" sz="1800" dirty="0" smtClean="0"/>
              <a:t>jQuery DataTables Bootstrap 3 Integration</a:t>
            </a:r>
          </a:p>
          <a:p>
            <a:pPr marL="549275" lvl="1" indent="-285750"/>
            <a:r>
              <a:rPr lang="en-US" sz="1800" dirty="0" smtClean="0"/>
              <a:t>jQuery JavaScript Library (Version 1.12.4)</a:t>
            </a:r>
            <a:endParaRPr lang="en-US" dirty="0" smtClean="0"/>
          </a:p>
          <a:p>
            <a:pPr marL="342900" indent="-342900">
              <a:buFont typeface="Arial" panose="020B0604020202020204" pitchFamily="34" charset="0"/>
              <a:buChar char="•"/>
            </a:pPr>
            <a:r>
              <a:rPr lang="en-US" dirty="0" smtClean="0"/>
              <a:t>Information on the jQuery DataTables plug-in: </a:t>
            </a:r>
            <a:r>
              <a:rPr lang="en-US" dirty="0" smtClean="0">
                <a:hlinkClick r:id="rId3"/>
              </a:rPr>
              <a:t>https://datatables.net/</a:t>
            </a:r>
            <a:r>
              <a:rPr lang="en-US" dirty="0" smtClean="0"/>
              <a:t> </a:t>
            </a:r>
          </a:p>
        </p:txBody>
      </p:sp>
    </p:spTree>
    <p:extLst>
      <p:ext uri="{BB962C8B-B14F-4D97-AF65-F5344CB8AC3E}">
        <p14:creationId xmlns:p14="http://schemas.microsoft.com/office/powerpoint/2010/main" val="28230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ctrTitle"/>
          </p:nvPr>
        </p:nvSpPr>
        <p:spPr/>
        <p:txBody>
          <a:bodyPr/>
          <a:lstStyle/>
          <a:p>
            <a:r>
              <a:rPr lang="en-US" altLang="en-US" dirty="0" smtClean="0"/>
              <a:t>Table Scenario 4:</a:t>
            </a:r>
            <a:endParaRPr lang="en-US" altLang="en-US" dirty="0"/>
          </a:p>
        </p:txBody>
      </p:sp>
      <p:sp>
        <p:nvSpPr>
          <p:cNvPr id="3" name="Subtitle 2"/>
          <p:cNvSpPr>
            <a:spLocks noGrp="1"/>
          </p:cNvSpPr>
          <p:nvPr>
            <p:ph type="subTitle" idx="1"/>
          </p:nvPr>
        </p:nvSpPr>
        <p:spPr/>
        <p:txBody>
          <a:bodyPr/>
          <a:lstStyle/>
          <a:p>
            <a:r>
              <a:rPr lang="en-US" b="1" dirty="0" smtClean="0"/>
              <a:t>Adding Data	</a:t>
            </a:r>
            <a:endParaRPr lang="en-US" b="1" dirty="0"/>
          </a:p>
        </p:txBody>
      </p:sp>
    </p:spTree>
    <p:extLst>
      <p:ext uri="{BB962C8B-B14F-4D97-AF65-F5344CB8AC3E}">
        <p14:creationId xmlns:p14="http://schemas.microsoft.com/office/powerpoint/2010/main" val="11208397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Data: Scenario Overview</a:t>
            </a:r>
            <a:endParaRPr lang="en-US" dirty="0"/>
          </a:p>
        </p:txBody>
      </p:sp>
      <p:sp>
        <p:nvSpPr>
          <p:cNvPr id="10" name="Content Placeholder 9"/>
          <p:cNvSpPr>
            <a:spLocks noGrp="1"/>
          </p:cNvSpPr>
          <p:nvPr>
            <p:ph sz="quarter" idx="17"/>
          </p:nvPr>
        </p:nvSpPr>
        <p:spPr>
          <a:xfrm>
            <a:off x="449264" y="1266825"/>
            <a:ext cx="3422166" cy="4897307"/>
          </a:xfrm>
        </p:spPr>
        <p:txBody>
          <a:bodyPr/>
          <a:lstStyle/>
          <a:p>
            <a:pPr marL="342900" indent="-342900">
              <a:buFont typeface="Arial" panose="020B0604020202020204" pitchFamily="34" charset="0"/>
              <a:buChar char="•"/>
            </a:pPr>
            <a:r>
              <a:rPr lang="en-US" sz="1800" dirty="0" smtClean="0"/>
              <a:t>Some webpages provide users the option to add their own data into a data table. </a:t>
            </a:r>
            <a:endParaRPr lang="en-US" sz="1800" dirty="0"/>
          </a:p>
          <a:p>
            <a:pPr marL="342900" indent="-342900">
              <a:buFont typeface="Arial" panose="020B0604020202020204" pitchFamily="34" charset="0"/>
              <a:buChar char="•"/>
            </a:pPr>
            <a:r>
              <a:rPr lang="en-US" sz="1800" dirty="0" smtClean="0"/>
              <a:t>In CGI’s demo, an “Add Session” button displays above the table to allow users to add their own session data. </a:t>
            </a:r>
          </a:p>
          <a:p>
            <a:pPr marL="606425" lvl="1" indent="-342900"/>
            <a:r>
              <a:rPr lang="en-US" sz="1600" dirty="0" smtClean="0"/>
              <a:t>The “Add Session” button acts as an expand/collapse control that dynamically shows/hides form fields to collect the user’s session data.</a:t>
            </a:r>
          </a:p>
          <a:p>
            <a:pPr marL="606425" lvl="1" indent="-342900"/>
            <a:r>
              <a:rPr lang="en-US" sz="1600" dirty="0" smtClean="0"/>
              <a:t>Selecting the “Add new session” button adds the user’s session data to the table and a message displays at the top of the form confirming that the new session was successfully added.</a:t>
            </a:r>
            <a:endParaRPr lang="en-US" sz="1400" dirty="0" smtClean="0"/>
          </a:p>
        </p:txBody>
      </p:sp>
      <p:pic>
        <p:nvPicPr>
          <p:cNvPr id="14" name="Content Placeholder 13" descr="Screenshot of &quot;Add Session&quot; functionality within CGI's demo."/>
          <p:cNvPicPr>
            <a:picLocks noGrp="1" noChangeAspect="1"/>
          </p:cNvPicPr>
          <p:nvPr>
            <p:ph sz="quarter" idx="23"/>
          </p:nvPr>
        </p:nvPicPr>
        <p:blipFill>
          <a:blip r:embed="rId3"/>
          <a:stretch>
            <a:fillRect/>
          </a:stretch>
        </p:blipFill>
        <p:spPr>
          <a:xfrm>
            <a:off x="4102990" y="1266825"/>
            <a:ext cx="4914895" cy="4051005"/>
          </a:xfrm>
          <a:prstGeom prst="rect">
            <a:avLst/>
          </a:prstGeom>
        </p:spPr>
      </p:pic>
    </p:spTree>
    <p:extLst>
      <p:ext uri="{BB962C8B-B14F-4D97-AF65-F5344CB8AC3E}">
        <p14:creationId xmlns:p14="http://schemas.microsoft.com/office/powerpoint/2010/main" val="2148743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Data: Focus Approach</a:t>
            </a:r>
            <a:endParaRPr lang="en-US" dirty="0"/>
          </a:p>
        </p:txBody>
      </p:sp>
      <p:sp>
        <p:nvSpPr>
          <p:cNvPr id="5" name="Content Placeholder 4"/>
          <p:cNvSpPr>
            <a:spLocks noGrp="1"/>
          </p:cNvSpPr>
          <p:nvPr>
            <p:ph sz="quarter" idx="17"/>
          </p:nvPr>
        </p:nvSpPr>
        <p:spPr/>
        <p:txBody>
          <a:bodyPr>
            <a:normAutofit/>
          </a:bodyPr>
          <a:lstStyle/>
          <a:p>
            <a:r>
              <a:rPr lang="en-US" dirty="0" smtClean="0"/>
              <a:t>Focus stays on the “Add Session” button after it is activated and the panel expands/collapses. </a:t>
            </a:r>
          </a:p>
          <a:p>
            <a:pPr marL="342900" indent="-342900">
              <a:buFont typeface="Arial" panose="020B0604020202020204" pitchFamily="34" charset="0"/>
              <a:buChar char="•"/>
            </a:pPr>
            <a:r>
              <a:rPr lang="en-US" i="1" dirty="0" smtClean="0"/>
              <a:t>Rationale</a:t>
            </a:r>
            <a:r>
              <a:rPr lang="en-US" dirty="0" smtClean="0"/>
              <a:t>: The user may wish to expand/collapse the panel multiple times so focus remains on the button. This is also how focus is managed in the Disclosure (Show/Hide) design pattern within the WAI-ARIA Authoring Practices 1.1. </a:t>
            </a:r>
            <a:endParaRPr lang="en-US" dirty="0"/>
          </a:p>
          <a:p>
            <a:endParaRPr lang="en-US" dirty="0" smtClean="0"/>
          </a:p>
          <a:p>
            <a:r>
              <a:rPr lang="en-US" dirty="0" smtClean="0"/>
              <a:t>Focus moves to the “Session” field once the “Add new session” button is selected and the user’s data has been added to the table.</a:t>
            </a:r>
            <a:endParaRPr lang="en-US" dirty="0"/>
          </a:p>
          <a:p>
            <a:pPr marL="342900" indent="-342900">
              <a:buFont typeface="Arial" panose="020B0604020202020204" pitchFamily="34" charset="0"/>
              <a:buChar char="•"/>
            </a:pPr>
            <a:r>
              <a:rPr lang="en-US" i="1" dirty="0" smtClean="0"/>
              <a:t>Rationale</a:t>
            </a:r>
            <a:r>
              <a:rPr lang="en-US" dirty="0" smtClean="0"/>
              <a:t>: The user may wish to add several new records to the table so setting their focus back into the first field within the “Add Session” panel allows them to continue data entry as needed. A message is displayed to confirm that the user’s data was successfully added to the table.</a:t>
            </a:r>
            <a:endParaRPr lang="en-US" dirty="0"/>
          </a:p>
          <a:p>
            <a:pPr marL="274638" lvl="3" indent="0">
              <a:buNone/>
            </a:pPr>
            <a:endParaRPr lang="en-US" sz="2200" dirty="0" smtClean="0"/>
          </a:p>
          <a:p>
            <a:pPr marL="274638" lvl="3" indent="0">
              <a:buNone/>
            </a:pPr>
            <a:endParaRPr lang="en-US" sz="2200" dirty="0" smtClean="0"/>
          </a:p>
          <a:p>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42</a:t>
            </a:fld>
            <a:endParaRPr lang="en-US" dirty="0"/>
          </a:p>
        </p:txBody>
      </p:sp>
    </p:spTree>
    <p:extLst>
      <p:ext uri="{BB962C8B-B14F-4D97-AF65-F5344CB8AC3E}">
        <p14:creationId xmlns:p14="http://schemas.microsoft.com/office/powerpoint/2010/main" val="38514160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6" y="2547939"/>
            <a:ext cx="8239125" cy="920750"/>
          </a:xfrm>
        </p:spPr>
        <p:txBody>
          <a:bodyPr/>
          <a:lstStyle/>
          <a:p>
            <a:r>
              <a:rPr lang="en-US" dirty="0" smtClean="0"/>
              <a:t>Adding Data: Live Keyboard Demo</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43</a:t>
            </a:fld>
            <a:endParaRPr lang="en-US" dirty="0"/>
          </a:p>
        </p:txBody>
      </p:sp>
    </p:spTree>
    <p:extLst>
      <p:ext uri="{BB962C8B-B14F-4D97-AF65-F5344CB8AC3E}">
        <p14:creationId xmlns:p14="http://schemas.microsoft.com/office/powerpoint/2010/main" val="1078907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Data: Technical Implementation</a:t>
            </a:r>
            <a:endParaRPr lang="en-US" dirty="0"/>
          </a:p>
        </p:txBody>
      </p:sp>
      <p:sp>
        <p:nvSpPr>
          <p:cNvPr id="6" name="Content Placeholder 5"/>
          <p:cNvSpPr>
            <a:spLocks noGrp="1"/>
          </p:cNvSpPr>
          <p:nvPr>
            <p:ph sz="quarter" idx="17"/>
          </p:nvPr>
        </p:nvSpPr>
        <p:spPr/>
        <p:txBody>
          <a:bodyPr>
            <a:normAutofit/>
          </a:bodyPr>
          <a:lstStyle/>
          <a:p>
            <a:pPr lvl="1"/>
            <a:r>
              <a:rPr lang="en-US" dirty="0" smtClean="0"/>
              <a:t>Used JavaScript to programmatically manage focus. </a:t>
            </a:r>
          </a:p>
          <a:p>
            <a:pPr lvl="1"/>
            <a:r>
              <a:rPr lang="en-US" dirty="0" smtClean="0"/>
              <a:t>Used </a:t>
            </a:r>
            <a:r>
              <a:rPr lang="en-US" dirty="0" smtClean="0">
                <a:latin typeface="Courier New" panose="02070309020205020404" pitchFamily="49" charset="0"/>
                <a:cs typeface="Courier New" panose="02070309020205020404" pitchFamily="49" charset="0"/>
              </a:rPr>
              <a:t>aria-expanded</a:t>
            </a:r>
            <a:r>
              <a:rPr lang="en-US" dirty="0" smtClean="0"/>
              <a:t> to control the state change of the “Add Session” button.</a:t>
            </a:r>
            <a:endParaRPr lang="en-US" dirty="0"/>
          </a:p>
          <a:p>
            <a:pPr lvl="1"/>
            <a:r>
              <a:rPr lang="en-US" dirty="0" smtClean="0">
                <a:latin typeface="+mn-lt"/>
                <a:cs typeface="Courier New" panose="02070309020205020404" pitchFamily="49" charset="0"/>
              </a:rPr>
              <a:t>Defined the </a:t>
            </a:r>
            <a:r>
              <a:rPr lang="en-US" dirty="0" smtClean="0">
                <a:latin typeface="Courier New" panose="02070309020205020404" pitchFamily="49" charset="0"/>
                <a:cs typeface="Courier New" panose="02070309020205020404" pitchFamily="49" charset="0"/>
              </a:rPr>
              <a:t>alert</a:t>
            </a:r>
            <a:r>
              <a:rPr lang="en-US" dirty="0" smtClean="0">
                <a:latin typeface="+mn-lt"/>
                <a:cs typeface="Courier New" panose="02070309020205020404" pitchFamily="49" charset="0"/>
              </a:rPr>
              <a:t> role </a:t>
            </a:r>
            <a:r>
              <a:rPr lang="en-US" dirty="0" smtClean="0"/>
              <a:t>on the </a:t>
            </a:r>
            <a:r>
              <a:rPr lang="en-US" dirty="0" smtClean="0">
                <a:latin typeface="Courier New" panose="02070309020205020404" pitchFamily="49" charset="0"/>
                <a:cs typeface="Courier New" panose="02070309020205020404" pitchFamily="49" charset="0"/>
              </a:rPr>
              <a:t>div</a:t>
            </a:r>
            <a:r>
              <a:rPr lang="en-US" dirty="0" smtClean="0"/>
              <a:t> containing the “Success: New Session Added” text that displays after a new session is added so that this information </a:t>
            </a:r>
            <a:r>
              <a:rPr lang="en-US" dirty="0"/>
              <a:t>is conveyed to </a:t>
            </a:r>
            <a:r>
              <a:rPr lang="en-US" dirty="0" smtClean="0"/>
              <a:t>AT users.</a:t>
            </a:r>
          </a:p>
          <a:p>
            <a:pPr lvl="2"/>
            <a:r>
              <a:rPr lang="en-US" dirty="0" smtClean="0">
                <a:latin typeface="+mn-lt"/>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alert</a:t>
            </a:r>
            <a:r>
              <a:rPr lang="en-US" dirty="0" smtClean="0">
                <a:latin typeface="+mn-lt"/>
                <a:cs typeface="Courier New" panose="02070309020205020404" pitchFamily="49" charset="0"/>
              </a:rPr>
              <a:t> role is a type of live region </a:t>
            </a:r>
            <a:r>
              <a:rPr lang="en-US" dirty="0" smtClean="0">
                <a:cs typeface="Courier New" panose="02070309020205020404" pitchFamily="49" charset="0"/>
              </a:rPr>
              <a:t>containing important, and usually time-sensitive, information.</a:t>
            </a:r>
            <a:endParaRPr lang="en-US" dirty="0" smtClean="0">
              <a:latin typeface="+mn-lt"/>
              <a:cs typeface="Courier New" panose="02070309020205020404" pitchFamily="49" charset="0"/>
            </a:endParaRPr>
          </a:p>
          <a:p>
            <a:pPr lvl="2"/>
            <a:r>
              <a:rPr lang="en-US" dirty="0" smtClean="0">
                <a:latin typeface="+mn-lt"/>
                <a:cs typeface="Courier New" panose="02070309020205020404" pitchFamily="49" charset="0"/>
              </a:rPr>
              <a:t>An </a:t>
            </a:r>
            <a:r>
              <a:rPr lang="en-US" dirty="0" smtClean="0">
                <a:latin typeface="Courier New" panose="02070309020205020404" pitchFamily="49" charset="0"/>
                <a:cs typeface="Courier New" panose="02070309020205020404" pitchFamily="49" charset="0"/>
              </a:rPr>
              <a:t>alert</a:t>
            </a:r>
            <a:r>
              <a:rPr lang="en-US" dirty="0" smtClean="0">
                <a:latin typeface="+mn-lt"/>
                <a:cs typeface="Courier New" panose="02070309020205020404" pitchFamily="49" charset="0"/>
              </a:rPr>
              <a:t> is similar to a </a:t>
            </a:r>
            <a:r>
              <a:rPr lang="en-US" dirty="0" smtClean="0">
                <a:latin typeface="Courier New" panose="02070309020205020404" pitchFamily="49" charset="0"/>
                <a:cs typeface="Courier New" panose="02070309020205020404" pitchFamily="49" charset="0"/>
              </a:rPr>
              <a:t>status</a:t>
            </a:r>
            <a:r>
              <a:rPr lang="en-US" dirty="0" smtClean="0">
                <a:latin typeface="+mn-lt"/>
                <a:cs typeface="Courier New" panose="02070309020205020404" pitchFamily="49" charset="0"/>
              </a:rPr>
              <a:t> live region except that it has an </a:t>
            </a:r>
            <a:r>
              <a:rPr lang="en-US" dirty="0">
                <a:latin typeface="+mn-lt"/>
                <a:cs typeface="Courier New" panose="02070309020205020404" pitchFamily="49" charset="0"/>
              </a:rPr>
              <a:t>implicit </a:t>
            </a:r>
            <a:r>
              <a:rPr lang="en-US" dirty="0">
                <a:latin typeface="Courier New" panose="02070309020205020404" pitchFamily="49" charset="0"/>
                <a:cs typeface="Courier New" panose="02070309020205020404" pitchFamily="49" charset="0"/>
              </a:rPr>
              <a:t>aria-live</a:t>
            </a:r>
            <a:r>
              <a:rPr lang="en-US" dirty="0">
                <a:latin typeface="+mn-lt"/>
                <a:cs typeface="Courier New" panose="02070309020205020404" pitchFamily="49" charset="0"/>
              </a:rPr>
              <a:t> value of </a:t>
            </a:r>
            <a:r>
              <a:rPr lang="en-US" dirty="0" smtClean="0">
                <a:latin typeface="Courier New" panose="02070309020205020404" pitchFamily="49" charset="0"/>
                <a:cs typeface="Courier New" panose="02070309020205020404" pitchFamily="49" charset="0"/>
              </a:rPr>
              <a:t>assertive</a:t>
            </a:r>
            <a:r>
              <a:rPr lang="en-US" dirty="0" smtClean="0">
                <a:latin typeface="+mn-lt"/>
                <a:cs typeface="Courier New" panose="02070309020205020404" pitchFamily="49" charset="0"/>
              </a:rPr>
              <a:t> instead of </a:t>
            </a:r>
            <a:r>
              <a:rPr lang="en-US" dirty="0" smtClean="0">
                <a:latin typeface="Courier New" panose="02070309020205020404" pitchFamily="49" charset="0"/>
                <a:cs typeface="Courier New" panose="02070309020205020404" pitchFamily="49" charset="0"/>
              </a:rPr>
              <a:t>polite</a:t>
            </a:r>
            <a:r>
              <a:rPr lang="en-US" dirty="0" smtClean="0">
                <a:latin typeface="+mn-lt"/>
                <a:cs typeface="Courier New" panose="02070309020205020404" pitchFamily="49" charset="0"/>
              </a:rPr>
              <a:t>. </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44</a:t>
            </a:fld>
            <a:endParaRPr lang="en-US" dirty="0"/>
          </a:p>
        </p:txBody>
      </p:sp>
    </p:spTree>
    <p:extLst>
      <p:ext uri="{BB962C8B-B14F-4D97-AF65-F5344CB8AC3E}">
        <p14:creationId xmlns:p14="http://schemas.microsoft.com/office/powerpoint/2010/main" val="24381285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Data: </a:t>
            </a:r>
            <a:r>
              <a:rPr lang="en-US" dirty="0"/>
              <a:t>Recorded </a:t>
            </a:r>
            <a:r>
              <a:rPr lang="en-US" dirty="0" smtClean="0"/>
              <a:t>NVDA </a:t>
            </a:r>
            <a:r>
              <a:rPr lang="en-US" dirty="0"/>
              <a:t>Demo</a:t>
            </a:r>
          </a:p>
        </p:txBody>
      </p:sp>
      <p:sp>
        <p:nvSpPr>
          <p:cNvPr id="2" name="Slide Number Placeholder 1"/>
          <p:cNvSpPr>
            <a:spLocks noGrp="1"/>
          </p:cNvSpPr>
          <p:nvPr>
            <p:ph type="sldNum" sz="quarter" idx="12"/>
          </p:nvPr>
        </p:nvSpPr>
        <p:spPr/>
        <p:txBody>
          <a:bodyPr/>
          <a:lstStyle/>
          <a:p>
            <a:fld id="{525A3C56-E491-49B2-93F3-63532DF516BC}" type="slidenum">
              <a:rPr lang="en-US" smtClean="0"/>
              <a:pPr/>
              <a:t>45</a:t>
            </a:fld>
            <a:endParaRPr lang="en-US" dirty="0"/>
          </a:p>
        </p:txBody>
      </p:sp>
      <p:pic>
        <p:nvPicPr>
          <p:cNvPr id="6" name="AddingData" descr="Recording of NVDA testing results for adding data in Firefox. ">
            <a:hlinkClick r:id="" action="ppaction://media"/>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447675" y="999459"/>
            <a:ext cx="8219035" cy="4784653"/>
          </a:xfrm>
        </p:spPr>
      </p:pic>
    </p:spTree>
    <p:extLst>
      <p:ext uri="{BB962C8B-B14F-4D97-AF65-F5344CB8AC3E}">
        <p14:creationId xmlns:p14="http://schemas.microsoft.com/office/powerpoint/2010/main" val="19611356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25A3C56-E491-49B2-93F3-63532DF516BC}" type="slidenum">
              <a:rPr lang="en-US" smtClean="0"/>
              <a:pPr/>
              <a:t>46</a:t>
            </a:fld>
            <a:endParaRPr lang="en-US" dirty="0"/>
          </a:p>
        </p:txBody>
      </p:sp>
      <p:sp>
        <p:nvSpPr>
          <p:cNvPr id="4" name="Title 3"/>
          <p:cNvSpPr>
            <a:spLocks noGrp="1"/>
          </p:cNvSpPr>
          <p:nvPr>
            <p:ph type="title"/>
          </p:nvPr>
        </p:nvSpPr>
        <p:spPr/>
        <p:txBody>
          <a:bodyPr/>
          <a:lstStyle/>
          <a:p>
            <a:r>
              <a:rPr lang="en-US" dirty="0" smtClean="0"/>
              <a:t>Adding Data: Browser/AT Testing Results Matrix</a:t>
            </a:r>
            <a:endParaRPr lang="en-US" dirty="0"/>
          </a:p>
        </p:txBody>
      </p:sp>
      <p:graphicFrame>
        <p:nvGraphicFramePr>
          <p:cNvPr id="2" name="Content Placeholder 1" descr="Table providing the testing results for the adding data scenario across the 4 targeted accessibility testing profiles we tested with. All 4 profiles supported the expected result in that focus was managed as expected and the screen reader announced the status and alert live regions. The only exception wasa VoiceOver in Safari, which managed focus as expected but did not announce either of the live regions. "/>
          <p:cNvGraphicFramePr>
            <a:graphicFrameLocks noGrp="1"/>
          </p:cNvGraphicFramePr>
          <p:nvPr>
            <p:ph sz="quarter" idx="17"/>
            <p:extLst>
              <p:ext uri="{D42A27DB-BD31-4B8C-83A1-F6EECF244321}">
                <p14:modId xmlns:p14="http://schemas.microsoft.com/office/powerpoint/2010/main" val="2571943314"/>
              </p:ext>
            </p:extLst>
          </p:nvPr>
        </p:nvGraphicFramePr>
        <p:xfrm>
          <a:off x="447674" y="2105025"/>
          <a:ext cx="8492718" cy="3716715"/>
        </p:xfrm>
        <a:graphic>
          <a:graphicData uri="http://schemas.openxmlformats.org/drawingml/2006/table">
            <a:tbl>
              <a:tblPr firstRow="1" bandRow="1">
                <a:tableStyleId>{5C22544A-7EE6-4342-B048-85BDC9FD1C3A}</a:tableStyleId>
              </a:tblPr>
              <a:tblGrid>
                <a:gridCol w="2383504"/>
                <a:gridCol w="1694295"/>
                <a:gridCol w="4414919"/>
              </a:tblGrid>
              <a:tr h="342735">
                <a:tc>
                  <a:txBody>
                    <a:bodyPr/>
                    <a:lstStyle/>
                    <a:p>
                      <a:r>
                        <a:rPr lang="en-US" sz="1600" dirty="0" smtClean="0"/>
                        <a:t>Browser/AT Profile</a:t>
                      </a:r>
                      <a:endParaRPr lang="en-US" sz="1600" dirty="0"/>
                    </a:p>
                  </a:txBody>
                  <a:tcPr marL="43846" marR="43846"/>
                </a:tc>
                <a:tc>
                  <a:txBody>
                    <a:bodyPr/>
                    <a:lstStyle/>
                    <a:p>
                      <a:r>
                        <a:rPr lang="en-US" sz="1600" dirty="0" smtClean="0"/>
                        <a:t>Testing Result</a:t>
                      </a:r>
                      <a:endParaRPr lang="en-US" sz="1600" dirty="0"/>
                    </a:p>
                  </a:txBody>
                  <a:tcPr marL="43846" marR="43846"/>
                </a:tc>
                <a:tc>
                  <a:txBody>
                    <a:bodyPr/>
                    <a:lstStyle/>
                    <a:p>
                      <a:r>
                        <a:rPr lang="en-US" sz="1600" dirty="0" smtClean="0"/>
                        <a:t>Notes</a:t>
                      </a:r>
                      <a:endParaRPr lang="en-US" sz="1600" dirty="0"/>
                    </a:p>
                  </a:txBody>
                  <a:tcPr marL="43846" marR="43846"/>
                </a:tc>
              </a:tr>
              <a:tr h="985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NVDA (latest) in Firefox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dirty="0" smtClean="0"/>
                        <a:t>N/A</a:t>
                      </a:r>
                      <a:endParaRPr lang="en-US" sz="1600" dirty="0"/>
                    </a:p>
                  </a:txBody>
                  <a:tcPr marL="43846" marR="43846"/>
                </a:tc>
              </a:tr>
              <a:tr h="98595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JAWS 2018</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in Internet Explorer 11</a:t>
                      </a:r>
                    </a:p>
                  </a:txBody>
                  <a:tcPr marL="43846" marR="43846"/>
                </a:tc>
                <a:tc>
                  <a:txBody>
                    <a:bodyPr/>
                    <a:lstStyle/>
                    <a:p>
                      <a:r>
                        <a:rPr lang="en-US" sz="1600" dirty="0" smtClean="0"/>
                        <a:t>Supported</a:t>
                      </a:r>
                      <a:endParaRPr lang="en-US" sz="1600" dirty="0"/>
                    </a:p>
                  </a:txBody>
                  <a:tcPr marL="43846" marR="43846"/>
                </a:tc>
                <a:tc>
                  <a:txBody>
                    <a:bodyPr/>
                    <a:lstStyle/>
                    <a:p>
                      <a:r>
                        <a:rPr lang="en-US" sz="1600" baseline="0" dirty="0" smtClean="0"/>
                        <a:t>N/A</a:t>
                      </a:r>
                      <a:endParaRPr lang="en-US" sz="1600" dirty="0"/>
                    </a:p>
                  </a:txBody>
                  <a:tcPr marL="43846" marR="43846"/>
                </a:tc>
              </a:tr>
              <a:tr h="760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VoiceOver (latest) in Safari (latest)</a:t>
                      </a:r>
                    </a:p>
                  </a:txBody>
                  <a:tcPr marL="43846" marR="43846"/>
                </a:tc>
                <a:tc>
                  <a:txBody>
                    <a:bodyPr/>
                    <a:lstStyle/>
                    <a:p>
                      <a:r>
                        <a:rPr lang="en-US" sz="1600" dirty="0" smtClean="0"/>
                        <a:t>Partially Supported</a:t>
                      </a:r>
                      <a:endParaRPr lang="en-US" sz="1600" dirty="0"/>
                    </a:p>
                  </a:txBody>
                  <a:tcPr/>
                </a:tc>
                <a:tc>
                  <a:txBody>
                    <a:bodyPr/>
                    <a:lstStyle/>
                    <a:p>
                      <a:r>
                        <a:rPr lang="en-US" sz="1600" dirty="0" smtClean="0"/>
                        <a:t>Focus is managed</a:t>
                      </a:r>
                      <a:r>
                        <a:rPr lang="en-US" sz="1600" baseline="0" dirty="0" smtClean="0"/>
                        <a:t> as expected. The </a:t>
                      </a:r>
                      <a:r>
                        <a:rPr lang="en-US" sz="1600" baseline="0" dirty="0" smtClean="0">
                          <a:latin typeface="Courier New" panose="02070309020205020404" pitchFamily="49" charset="0"/>
                          <a:cs typeface="Courier New" panose="02070309020205020404" pitchFamily="49" charset="0"/>
                        </a:rPr>
                        <a:t>status</a:t>
                      </a:r>
                      <a:r>
                        <a:rPr lang="en-US" sz="1600" baseline="0" dirty="0" smtClean="0"/>
                        <a:t> live region and the role of </a:t>
                      </a:r>
                      <a:r>
                        <a:rPr lang="en-US" sz="1600" b="0" baseline="0" dirty="0" smtClean="0">
                          <a:latin typeface="Courier New" panose="02070309020205020404" pitchFamily="49" charset="0"/>
                          <a:cs typeface="Courier New" panose="02070309020205020404" pitchFamily="49" charset="0"/>
                        </a:rPr>
                        <a:t>alert</a:t>
                      </a:r>
                      <a:r>
                        <a:rPr lang="en-US" sz="1600" b="0" baseline="0" dirty="0" smtClean="0"/>
                        <a:t> </a:t>
                      </a:r>
                      <a:r>
                        <a:rPr lang="en-US" sz="1600" baseline="0" dirty="0" smtClean="0"/>
                        <a:t>are not announced.</a:t>
                      </a:r>
                    </a:p>
                  </a:txBody>
                  <a:tcPr/>
                </a:tc>
              </a:tr>
              <a:tr h="535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ZoomText in Firefox (latest)</a:t>
                      </a:r>
                    </a:p>
                  </a:txBody>
                  <a:tcPr marL="43846" marR="43846"/>
                </a:tc>
                <a:tc>
                  <a:txBody>
                    <a:bodyPr/>
                    <a:lstStyle/>
                    <a:p>
                      <a:r>
                        <a:rPr lang="en-US" sz="1600" dirty="0" smtClean="0"/>
                        <a:t>Supported</a:t>
                      </a:r>
                      <a:endParaRPr lang="en-US" sz="1600" baseline="0" dirty="0" smtClean="0"/>
                    </a:p>
                  </a:txBody>
                  <a:tcPr marL="43846" marR="43846"/>
                </a:tc>
                <a:tc>
                  <a:txBody>
                    <a:bodyPr/>
                    <a:lstStyle/>
                    <a:p>
                      <a:r>
                        <a:rPr lang="en-US" sz="1600" baseline="0" dirty="0" smtClean="0"/>
                        <a:t>N/A</a:t>
                      </a:r>
                    </a:p>
                  </a:txBody>
                  <a:tcPr marL="43846" marR="43846"/>
                </a:tc>
              </a:tr>
            </a:tbl>
          </a:graphicData>
        </a:graphic>
      </p:graphicFrame>
      <p:sp>
        <p:nvSpPr>
          <p:cNvPr id="6" name="Content Placeholder 5"/>
          <p:cNvSpPr>
            <a:spLocks noGrp="1"/>
          </p:cNvSpPr>
          <p:nvPr>
            <p:ph sz="quarter" idx="24"/>
          </p:nvPr>
        </p:nvSpPr>
        <p:spPr/>
        <p:txBody>
          <a:bodyPr/>
          <a:lstStyle/>
          <a:p>
            <a:r>
              <a:rPr lang="en-US" b="1" dirty="0" smtClean="0"/>
              <a:t>Expected Result: </a:t>
            </a:r>
            <a:r>
              <a:rPr lang="en-US" dirty="0" smtClean="0"/>
              <a:t>Focus is managed as expected and the screen reader announces both the </a:t>
            </a:r>
            <a:r>
              <a:rPr lang="en-US" dirty="0" smtClean="0">
                <a:latin typeface="Courier New" panose="02070309020205020404" pitchFamily="49" charset="0"/>
                <a:cs typeface="Courier New" panose="02070309020205020404" pitchFamily="49" charset="0"/>
              </a:rPr>
              <a:t>status</a:t>
            </a:r>
            <a:r>
              <a:rPr lang="en-US" dirty="0" smtClean="0"/>
              <a:t> and </a:t>
            </a:r>
            <a:r>
              <a:rPr lang="en-US" dirty="0" smtClean="0">
                <a:latin typeface="Courier New" panose="02070309020205020404" pitchFamily="49" charset="0"/>
                <a:cs typeface="Courier New" panose="02070309020205020404" pitchFamily="49" charset="0"/>
              </a:rPr>
              <a:t>alert</a:t>
            </a:r>
            <a:r>
              <a:rPr lang="en-US" dirty="0" smtClean="0"/>
              <a:t> live regions.</a:t>
            </a:r>
            <a:endParaRPr lang="en-US" dirty="0"/>
          </a:p>
        </p:txBody>
      </p:sp>
    </p:spTree>
    <p:extLst>
      <p:ext uri="{BB962C8B-B14F-4D97-AF65-F5344CB8AC3E}">
        <p14:creationId xmlns:p14="http://schemas.microsoft.com/office/powerpoint/2010/main" val="5523284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ctrTitle"/>
          </p:nvPr>
        </p:nvSpPr>
        <p:spPr/>
        <p:txBody>
          <a:bodyPr/>
          <a:lstStyle/>
          <a:p>
            <a:r>
              <a:rPr lang="en-US" altLang="en-US" dirty="0" smtClean="0"/>
              <a:t>Table Scenario 5:</a:t>
            </a:r>
            <a:endParaRPr lang="en-US" altLang="en-US" dirty="0"/>
          </a:p>
        </p:txBody>
      </p:sp>
      <p:sp>
        <p:nvSpPr>
          <p:cNvPr id="3" name="Subtitle 2"/>
          <p:cNvSpPr>
            <a:spLocks noGrp="1"/>
          </p:cNvSpPr>
          <p:nvPr>
            <p:ph type="subTitle" idx="1"/>
          </p:nvPr>
        </p:nvSpPr>
        <p:spPr/>
        <p:txBody>
          <a:bodyPr/>
          <a:lstStyle/>
          <a:p>
            <a:r>
              <a:rPr lang="en-US" b="1" dirty="0" smtClean="0"/>
              <a:t>Removing Data</a:t>
            </a:r>
            <a:endParaRPr lang="en-US" b="1" dirty="0"/>
          </a:p>
        </p:txBody>
      </p:sp>
    </p:spTree>
    <p:extLst>
      <p:ext uri="{BB962C8B-B14F-4D97-AF65-F5344CB8AC3E}">
        <p14:creationId xmlns:p14="http://schemas.microsoft.com/office/powerpoint/2010/main" val="37735828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Removing Data: Scenario Overview</a:t>
            </a:r>
            <a:endParaRPr lang="en-US" dirty="0"/>
          </a:p>
        </p:txBody>
      </p:sp>
      <p:sp>
        <p:nvSpPr>
          <p:cNvPr id="10" name="Content Placeholder 9"/>
          <p:cNvSpPr>
            <a:spLocks noGrp="1"/>
          </p:cNvSpPr>
          <p:nvPr>
            <p:ph sz="quarter" idx="17"/>
          </p:nvPr>
        </p:nvSpPr>
        <p:spPr>
          <a:xfrm>
            <a:off x="449264" y="1266825"/>
            <a:ext cx="2788788" cy="4897307"/>
          </a:xfrm>
        </p:spPr>
        <p:txBody>
          <a:bodyPr/>
          <a:lstStyle/>
          <a:p>
            <a:pPr marL="342900" indent="-342900">
              <a:buFont typeface="Arial" panose="020B0604020202020204" pitchFamily="34" charset="0"/>
              <a:buChar char="•"/>
            </a:pPr>
            <a:r>
              <a:rPr lang="en-US" sz="1800" dirty="0"/>
              <a:t>Some webpages </a:t>
            </a:r>
            <a:r>
              <a:rPr lang="en-US" sz="1800" dirty="0" smtClean="0"/>
              <a:t>allow user’s to remove/delete data within a table.</a:t>
            </a:r>
            <a:endParaRPr lang="en-US" sz="1800" dirty="0"/>
          </a:p>
          <a:p>
            <a:pPr marL="342900" indent="-342900">
              <a:buFont typeface="Arial" panose="020B0604020202020204" pitchFamily="34" charset="0"/>
              <a:buChar char="•"/>
            </a:pPr>
            <a:r>
              <a:rPr lang="en-US" sz="1800" dirty="0"/>
              <a:t>In CGI’s demo, </a:t>
            </a:r>
            <a:r>
              <a:rPr lang="en-US" sz="1800" dirty="0" smtClean="0"/>
              <a:t>each row within the data table can be removed using the “Remove” button that displays within the Action column. </a:t>
            </a:r>
            <a:endParaRPr lang="en-US" sz="1800" dirty="0"/>
          </a:p>
        </p:txBody>
      </p:sp>
      <p:pic>
        <p:nvPicPr>
          <p:cNvPr id="3" name="Content Placeholder 2" descr="Screenshot of &quot;Remove&quot; button from CGI's demos."/>
          <p:cNvPicPr>
            <a:picLocks noGrp="1" noChangeAspect="1"/>
          </p:cNvPicPr>
          <p:nvPr>
            <p:ph sz="quarter" idx="23"/>
          </p:nvPr>
        </p:nvPicPr>
        <p:blipFill>
          <a:blip r:embed="rId2"/>
          <a:stretch>
            <a:fillRect/>
          </a:stretch>
        </p:blipFill>
        <p:spPr>
          <a:xfrm>
            <a:off x="3680432" y="1266825"/>
            <a:ext cx="5006368" cy="1882811"/>
          </a:xfrm>
          <a:prstGeom prst="rect">
            <a:avLst/>
          </a:prstGeom>
        </p:spPr>
      </p:pic>
    </p:spTree>
    <p:extLst>
      <p:ext uri="{BB962C8B-B14F-4D97-AF65-F5344CB8AC3E}">
        <p14:creationId xmlns:p14="http://schemas.microsoft.com/office/powerpoint/2010/main" val="1157934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Removing Data: Focus Approach</a:t>
            </a:r>
            <a:endParaRPr lang="en-US" dirty="0"/>
          </a:p>
        </p:txBody>
      </p:sp>
      <p:sp>
        <p:nvSpPr>
          <p:cNvPr id="5" name="Content Placeholder 4"/>
          <p:cNvSpPr>
            <a:spLocks noGrp="1"/>
          </p:cNvSpPr>
          <p:nvPr>
            <p:ph sz="quarter" idx="17"/>
          </p:nvPr>
        </p:nvSpPr>
        <p:spPr/>
        <p:txBody>
          <a:bodyPr/>
          <a:lstStyle/>
          <a:p>
            <a:pPr marL="0" lvl="1" indent="0">
              <a:buNone/>
            </a:pPr>
            <a:r>
              <a:rPr lang="en-US" dirty="0"/>
              <a:t>After the “Remove” button is activated:</a:t>
            </a:r>
          </a:p>
          <a:p>
            <a:pPr lvl="1"/>
            <a:r>
              <a:rPr lang="en-US" dirty="0" smtClean="0"/>
              <a:t>Focus is set to </a:t>
            </a:r>
            <a:r>
              <a:rPr lang="en-US" dirty="0"/>
              <a:t>the </a:t>
            </a:r>
            <a:r>
              <a:rPr lang="en-US" dirty="0" smtClean="0"/>
              <a:t>next interactive </a:t>
            </a:r>
            <a:r>
              <a:rPr lang="en-US" dirty="0"/>
              <a:t>control in the following </a:t>
            </a:r>
            <a:r>
              <a:rPr lang="en-US" dirty="0" smtClean="0"/>
              <a:t>row. </a:t>
            </a:r>
            <a:endParaRPr lang="en-US" dirty="0"/>
          </a:p>
          <a:p>
            <a:pPr lvl="1"/>
            <a:r>
              <a:rPr lang="en-US" dirty="0" smtClean="0"/>
              <a:t>Unless the </a:t>
            </a:r>
            <a:r>
              <a:rPr lang="en-US" dirty="0"/>
              <a:t>removed </a:t>
            </a:r>
            <a:r>
              <a:rPr lang="en-US" dirty="0" smtClean="0"/>
              <a:t>row </a:t>
            </a:r>
            <a:r>
              <a:rPr lang="en-US" dirty="0"/>
              <a:t>was the last in the data table, in which case </a:t>
            </a:r>
            <a:r>
              <a:rPr lang="en-US" dirty="0" smtClean="0"/>
              <a:t>focus is set to </a:t>
            </a:r>
            <a:r>
              <a:rPr lang="en-US" dirty="0"/>
              <a:t>the last interactive element in the previous </a:t>
            </a:r>
            <a:r>
              <a:rPr lang="en-US" dirty="0" smtClean="0"/>
              <a:t>row.</a:t>
            </a:r>
            <a:endParaRPr lang="en-US" dirty="0"/>
          </a:p>
          <a:p>
            <a:pPr lvl="1"/>
            <a:r>
              <a:rPr lang="en-US" dirty="0"/>
              <a:t>If the user has deleted the last </a:t>
            </a:r>
            <a:r>
              <a:rPr lang="en-US" dirty="0" smtClean="0"/>
              <a:t>row </a:t>
            </a:r>
            <a:r>
              <a:rPr lang="en-US" dirty="0"/>
              <a:t>in the table and the table is now empty, focus </a:t>
            </a:r>
            <a:r>
              <a:rPr lang="en-US" dirty="0" smtClean="0"/>
              <a:t>is set to </a:t>
            </a:r>
            <a:r>
              <a:rPr lang="en-US" dirty="0"/>
              <a:t>the next interactive element on the page </a:t>
            </a:r>
            <a:r>
              <a:rPr lang="en-US" dirty="0" smtClean="0"/>
              <a:t>(after the </a:t>
            </a:r>
            <a:r>
              <a:rPr lang="en-US" dirty="0"/>
              <a:t>data </a:t>
            </a:r>
            <a:r>
              <a:rPr lang="en-US" dirty="0" smtClean="0"/>
              <a:t>table). </a:t>
            </a:r>
            <a:endParaRPr lang="en-US" dirty="0"/>
          </a:p>
          <a:p>
            <a:pPr marL="0" lvl="1" indent="0">
              <a:buNone/>
            </a:pPr>
            <a:endParaRPr lang="en-US" i="1" dirty="0" smtClean="0"/>
          </a:p>
          <a:p>
            <a:pPr marL="0" lvl="1" indent="0">
              <a:buNone/>
            </a:pPr>
            <a:r>
              <a:rPr lang="en-US" i="1" dirty="0" smtClean="0"/>
              <a:t>Rationale</a:t>
            </a:r>
            <a:r>
              <a:rPr lang="en-US" i="1" dirty="0"/>
              <a:t>: </a:t>
            </a:r>
            <a:r>
              <a:rPr lang="en-US" dirty="0"/>
              <a:t>Our focus approach </a:t>
            </a:r>
            <a:r>
              <a:rPr lang="en-US" dirty="0" smtClean="0"/>
              <a:t>considers the </a:t>
            </a:r>
            <a:r>
              <a:rPr lang="en-US" dirty="0"/>
              <a:t>next logical place to move the user’s </a:t>
            </a:r>
            <a:r>
              <a:rPr lang="en-US" dirty="0" smtClean="0"/>
              <a:t>focus</a:t>
            </a:r>
            <a:r>
              <a:rPr lang="en-US" dirty="0"/>
              <a:t> </a:t>
            </a:r>
            <a:r>
              <a:rPr lang="en-US" dirty="0" smtClean="0"/>
              <a:t>since the control the user has just activated (i.e. the “Remove” button) is no longer on the page. </a:t>
            </a:r>
            <a:endParaRPr lang="en-US" dirty="0"/>
          </a:p>
          <a:p>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smtClean="0"/>
              <a:pPr/>
              <a:t>49</a:t>
            </a:fld>
            <a:endParaRPr lang="en-US" dirty="0"/>
          </a:p>
        </p:txBody>
      </p:sp>
    </p:spTree>
    <p:extLst>
      <p:ext uri="{BB962C8B-B14F-4D97-AF65-F5344CB8AC3E}">
        <p14:creationId xmlns:p14="http://schemas.microsoft.com/office/powerpoint/2010/main" val="3198058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the focus on data tables? </a:t>
            </a:r>
            <a:endParaRPr lang="en-US" dirty="0"/>
          </a:p>
        </p:txBody>
      </p:sp>
    </p:spTree>
    <p:extLst>
      <p:ext uri="{BB962C8B-B14F-4D97-AF65-F5344CB8AC3E}">
        <p14:creationId xmlns:p14="http://schemas.microsoft.com/office/powerpoint/2010/main" val="5809801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6" y="2547939"/>
            <a:ext cx="8239125" cy="920750"/>
          </a:xfrm>
        </p:spPr>
        <p:txBody>
          <a:bodyPr/>
          <a:lstStyle/>
          <a:p>
            <a:r>
              <a:rPr lang="en-US" dirty="0" smtClean="0"/>
              <a:t>Removing Data: Live Keyboard Demo</a:t>
            </a:r>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50</a:t>
            </a:fld>
            <a:endParaRPr lang="en-US" dirty="0"/>
          </a:p>
        </p:txBody>
      </p:sp>
    </p:spTree>
    <p:extLst>
      <p:ext uri="{BB962C8B-B14F-4D97-AF65-F5344CB8AC3E}">
        <p14:creationId xmlns:p14="http://schemas.microsoft.com/office/powerpoint/2010/main" val="15095662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Removing Data: Technical Implementation</a:t>
            </a:r>
            <a:endParaRPr lang="en-US" dirty="0"/>
          </a:p>
        </p:txBody>
      </p:sp>
      <p:sp>
        <p:nvSpPr>
          <p:cNvPr id="6" name="Content Placeholder 5"/>
          <p:cNvSpPr>
            <a:spLocks noGrp="1"/>
          </p:cNvSpPr>
          <p:nvPr>
            <p:ph sz="quarter" idx="17"/>
          </p:nvPr>
        </p:nvSpPr>
        <p:spPr/>
        <p:txBody>
          <a:bodyPr>
            <a:normAutofit/>
          </a:bodyPr>
          <a:lstStyle/>
          <a:p>
            <a:pPr lvl="1"/>
            <a:r>
              <a:rPr lang="en-US" dirty="0" smtClean="0">
                <a:latin typeface="+mn-lt"/>
              </a:rPr>
              <a:t>Used JavaScript </a:t>
            </a:r>
            <a:r>
              <a:rPr lang="en-US" dirty="0" smtClean="0"/>
              <a:t>is to </a:t>
            </a:r>
            <a:r>
              <a:rPr lang="en-US" dirty="0"/>
              <a:t>programmatically manage </a:t>
            </a:r>
            <a:r>
              <a:rPr lang="en-US" dirty="0" smtClean="0"/>
              <a:t>focus.</a:t>
            </a:r>
            <a:endParaRPr lang="en-US" b="1" dirty="0"/>
          </a:p>
          <a:p>
            <a:pPr lvl="1"/>
            <a:r>
              <a:rPr lang="en-US" dirty="0" smtClean="0"/>
              <a:t>Defined a custom </a:t>
            </a:r>
            <a:r>
              <a:rPr lang="en-US" dirty="0"/>
              <a:t>ARIA live </a:t>
            </a:r>
            <a:r>
              <a:rPr lang="en-US" dirty="0" smtClean="0"/>
              <a:t>region to </a:t>
            </a:r>
            <a:r>
              <a:rPr lang="en-US" dirty="0"/>
              <a:t>notify AT when a </a:t>
            </a:r>
            <a:r>
              <a:rPr lang="en-US" dirty="0" smtClean="0"/>
              <a:t>row is removed.  The </a:t>
            </a:r>
            <a:r>
              <a:rPr lang="en-US" dirty="0"/>
              <a:t>live region text </a:t>
            </a:r>
            <a:r>
              <a:rPr lang="en-US" dirty="0" smtClean="0"/>
              <a:t>is “[Session Name] has been removed.”</a:t>
            </a:r>
            <a:endParaRPr lang="en-US" b="1" dirty="0" smtClean="0">
              <a:latin typeface="Courier New" panose="02070309020205020404" pitchFamily="49" charset="0"/>
              <a:cs typeface="Courier New" panose="02070309020205020404" pitchFamily="49" charset="0"/>
            </a:endParaRPr>
          </a:p>
          <a:p>
            <a:pPr lvl="1"/>
            <a:r>
              <a:rPr lang="en-US" dirty="0" smtClean="0"/>
              <a:t>The </a:t>
            </a:r>
            <a:r>
              <a:rPr lang="en-US" dirty="0" smtClean="0">
                <a:latin typeface="Courier New" panose="02070309020205020404" pitchFamily="49" charset="0"/>
                <a:cs typeface="Courier New" panose="02070309020205020404" pitchFamily="49" charset="0"/>
              </a:rPr>
              <a:t>status</a:t>
            </a:r>
            <a:r>
              <a:rPr lang="en-US" dirty="0" smtClean="0"/>
              <a:t> live region that is built into the jQuery DataTables widget is announced since removing the data causes the results in the data table to change. </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a:pPr/>
              <a:t>51</a:t>
            </a:fld>
            <a:endParaRPr lang="en-US" dirty="0"/>
          </a:p>
        </p:txBody>
      </p:sp>
    </p:spTree>
    <p:extLst>
      <p:ext uri="{BB962C8B-B14F-4D97-AF65-F5344CB8AC3E}">
        <p14:creationId xmlns:p14="http://schemas.microsoft.com/office/powerpoint/2010/main" val="2801915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Removing Data: </a:t>
            </a:r>
            <a:r>
              <a:rPr lang="en-US" dirty="0"/>
              <a:t>Recorded </a:t>
            </a:r>
            <a:r>
              <a:rPr lang="en-US" dirty="0" smtClean="0"/>
              <a:t>NVDA Demo</a:t>
            </a:r>
            <a:endParaRPr lang="en-US" dirty="0"/>
          </a:p>
        </p:txBody>
      </p:sp>
      <p:sp>
        <p:nvSpPr>
          <p:cNvPr id="2" name="Slide Number Placeholder 1"/>
          <p:cNvSpPr>
            <a:spLocks noGrp="1"/>
          </p:cNvSpPr>
          <p:nvPr>
            <p:ph type="sldNum" sz="quarter" idx="12"/>
          </p:nvPr>
        </p:nvSpPr>
        <p:spPr/>
        <p:txBody>
          <a:bodyPr/>
          <a:lstStyle/>
          <a:p>
            <a:fld id="{525A3C56-E491-49B2-93F3-63532DF516BC}" type="slidenum">
              <a:rPr lang="en-US"/>
              <a:pPr/>
              <a:t>52</a:t>
            </a:fld>
            <a:endParaRPr lang="en-US" dirty="0"/>
          </a:p>
        </p:txBody>
      </p:sp>
      <p:pic>
        <p:nvPicPr>
          <p:cNvPr id="6" name="RemovingData" descr="Recording of NVDA testing results for removing data in Firefox. ">
            <a:hlinkClick r:id="" action="ppaction://media"/>
          </p:cNvPr>
          <p:cNvPicPr>
            <a:picLocks noGrp="1" noChangeAspect="1"/>
          </p:cNvPicPr>
          <p:nvPr>
            <p:ph sz="quarter" idx="17"/>
            <a:videoFile r:link="rId2"/>
            <p:extLst>
              <p:ext uri="{DAA4B4D4-6D71-4841-9C94-3DE7FCFB9230}">
                <p14:media xmlns:p14="http://schemas.microsoft.com/office/powerpoint/2010/main" r:embed="rId1"/>
              </p:ext>
            </p:extLst>
          </p:nvPr>
        </p:nvPicPr>
        <p:blipFill>
          <a:blip r:embed="rId5"/>
          <a:stretch>
            <a:fillRect/>
          </a:stretch>
        </p:blipFill>
        <p:spPr>
          <a:xfrm>
            <a:off x="447674" y="1088179"/>
            <a:ext cx="8081703" cy="4802257"/>
          </a:xfrm>
        </p:spPr>
      </p:pic>
    </p:spTree>
    <p:extLst>
      <p:ext uri="{BB962C8B-B14F-4D97-AF65-F5344CB8AC3E}">
        <p14:creationId xmlns:p14="http://schemas.microsoft.com/office/powerpoint/2010/main" val="3490902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25A3C56-E491-49B2-93F3-63532DF516BC}" type="slidenum">
              <a:rPr lang="en-US" smtClean="0"/>
              <a:pPr/>
              <a:t>53</a:t>
            </a:fld>
            <a:endParaRPr lang="en-US" dirty="0"/>
          </a:p>
        </p:txBody>
      </p:sp>
      <p:sp>
        <p:nvSpPr>
          <p:cNvPr id="4" name="Title 3"/>
          <p:cNvSpPr>
            <a:spLocks noGrp="1"/>
          </p:cNvSpPr>
          <p:nvPr>
            <p:ph type="title"/>
          </p:nvPr>
        </p:nvSpPr>
        <p:spPr/>
        <p:txBody>
          <a:bodyPr/>
          <a:lstStyle/>
          <a:p>
            <a:r>
              <a:rPr lang="en-US" dirty="0" smtClean="0"/>
              <a:t>Removing Data: Browser/AT Testing Results Matrix</a:t>
            </a:r>
            <a:endParaRPr lang="en-US" dirty="0"/>
          </a:p>
        </p:txBody>
      </p:sp>
      <p:graphicFrame>
        <p:nvGraphicFramePr>
          <p:cNvPr id="2" name="Content Placeholder 1" descr="Table providing the testing results for the removing data scenario across the 4 targeted accessibility testing profiles we tested with. All 4 profiles supported the expected result in that focus was managed as expected and the screen reader announced the status and custom live regions. The only exception was VoiceOver in Safari, which managed focus as expected but did not announce the status live region (only the custom live region). "/>
          <p:cNvGraphicFramePr>
            <a:graphicFrameLocks noGrp="1"/>
          </p:cNvGraphicFramePr>
          <p:nvPr>
            <p:ph sz="quarter" idx="17"/>
            <p:extLst>
              <p:ext uri="{D42A27DB-BD31-4B8C-83A1-F6EECF244321}">
                <p14:modId xmlns:p14="http://schemas.microsoft.com/office/powerpoint/2010/main" val="3893360298"/>
              </p:ext>
            </p:extLst>
          </p:nvPr>
        </p:nvGraphicFramePr>
        <p:xfrm>
          <a:off x="447674" y="2105025"/>
          <a:ext cx="8492718" cy="3716715"/>
        </p:xfrm>
        <a:graphic>
          <a:graphicData uri="http://schemas.openxmlformats.org/drawingml/2006/table">
            <a:tbl>
              <a:tblPr firstRow="1" bandRow="1">
                <a:tableStyleId>{5C22544A-7EE6-4342-B048-85BDC9FD1C3A}</a:tableStyleId>
              </a:tblPr>
              <a:tblGrid>
                <a:gridCol w="2383504"/>
                <a:gridCol w="1694295"/>
                <a:gridCol w="4414919"/>
              </a:tblGrid>
              <a:tr h="342735">
                <a:tc>
                  <a:txBody>
                    <a:bodyPr/>
                    <a:lstStyle/>
                    <a:p>
                      <a:r>
                        <a:rPr lang="en-US" sz="1600" dirty="0" smtClean="0"/>
                        <a:t>Browser/AT Profile</a:t>
                      </a:r>
                      <a:endParaRPr lang="en-US" sz="1600" dirty="0"/>
                    </a:p>
                  </a:txBody>
                  <a:tcPr marL="43846" marR="43846"/>
                </a:tc>
                <a:tc>
                  <a:txBody>
                    <a:bodyPr/>
                    <a:lstStyle/>
                    <a:p>
                      <a:r>
                        <a:rPr lang="en-US" sz="1600" dirty="0" smtClean="0"/>
                        <a:t>Testing Result</a:t>
                      </a:r>
                      <a:endParaRPr lang="en-US" sz="1600" dirty="0"/>
                    </a:p>
                  </a:txBody>
                  <a:tcPr marL="43846" marR="43846"/>
                </a:tc>
                <a:tc>
                  <a:txBody>
                    <a:bodyPr/>
                    <a:lstStyle/>
                    <a:p>
                      <a:r>
                        <a:rPr lang="en-US" sz="1600" dirty="0" smtClean="0"/>
                        <a:t>Notes</a:t>
                      </a:r>
                      <a:endParaRPr lang="en-US" sz="1600" dirty="0"/>
                    </a:p>
                  </a:txBody>
                  <a:tcPr marL="43846" marR="43846"/>
                </a:tc>
              </a:tr>
              <a:tr h="985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NVDA (latest) in Firefox (latest)</a:t>
                      </a:r>
                    </a:p>
                  </a:txBody>
                  <a:tcPr marL="43846" marR="43846"/>
                </a:tc>
                <a:tc>
                  <a:txBody>
                    <a:bodyPr/>
                    <a:lstStyle/>
                    <a:p>
                      <a:r>
                        <a:rPr lang="en-US" sz="1600" dirty="0" smtClean="0"/>
                        <a:t>Supported</a:t>
                      </a:r>
                      <a:r>
                        <a:rPr lang="en-US" sz="1600" baseline="0" dirty="0" smtClean="0"/>
                        <a:t> </a:t>
                      </a:r>
                      <a:endParaRPr lang="en-US" sz="1600" dirty="0"/>
                    </a:p>
                  </a:txBody>
                  <a:tcPr marL="43846" marR="43846"/>
                </a:tc>
                <a:tc>
                  <a:txBody>
                    <a:bodyPr/>
                    <a:lstStyle/>
                    <a:p>
                      <a:r>
                        <a:rPr lang="en-US" sz="1600" dirty="0" smtClean="0"/>
                        <a:t>N/A</a:t>
                      </a:r>
                      <a:endParaRPr lang="en-US" sz="1600" dirty="0"/>
                    </a:p>
                  </a:txBody>
                  <a:tcPr marL="43846" marR="43846"/>
                </a:tc>
              </a:tr>
              <a:tr h="98595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JAWS 2018</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in Internet Explorer 11</a:t>
                      </a:r>
                    </a:p>
                  </a:txBody>
                  <a:tcPr marL="43846" marR="43846"/>
                </a:tc>
                <a:tc>
                  <a:txBody>
                    <a:bodyPr/>
                    <a:lstStyle/>
                    <a:p>
                      <a:r>
                        <a:rPr lang="en-US" sz="1600" dirty="0" smtClean="0"/>
                        <a:t>Supported</a:t>
                      </a:r>
                      <a:endParaRPr lang="en-US" sz="1600" dirty="0"/>
                    </a:p>
                  </a:txBody>
                  <a:tcPr marL="43846" marR="43846"/>
                </a:tc>
                <a:tc>
                  <a:txBody>
                    <a:bodyPr/>
                    <a:lstStyle/>
                    <a:p>
                      <a:r>
                        <a:rPr lang="en-US" sz="1600" baseline="0" dirty="0" smtClean="0"/>
                        <a:t>N/A</a:t>
                      </a:r>
                      <a:endParaRPr lang="en-US" sz="1600" dirty="0"/>
                    </a:p>
                  </a:txBody>
                  <a:tcPr marL="43846" marR="43846"/>
                </a:tc>
              </a:tr>
              <a:tr h="760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VoiceOver (latest) in Safari (latest)</a:t>
                      </a:r>
                    </a:p>
                  </a:txBody>
                  <a:tcPr marL="43846" marR="43846"/>
                </a:tc>
                <a:tc>
                  <a:txBody>
                    <a:bodyPr/>
                    <a:lstStyle/>
                    <a:p>
                      <a:r>
                        <a:rPr lang="en-US" sz="1600" dirty="0" smtClean="0"/>
                        <a:t>Partially Supported</a:t>
                      </a:r>
                      <a:endParaRPr lang="en-US" sz="1600" dirty="0"/>
                    </a:p>
                  </a:txBody>
                  <a:tcPr/>
                </a:tc>
                <a:tc>
                  <a:txBody>
                    <a:bodyPr/>
                    <a:lstStyle/>
                    <a:p>
                      <a:r>
                        <a:rPr lang="en-US" sz="1600" dirty="0" smtClean="0"/>
                        <a:t>Focus is managed</a:t>
                      </a:r>
                      <a:r>
                        <a:rPr lang="en-US" sz="1600" baseline="0" dirty="0" smtClean="0"/>
                        <a:t> as expected and the custom live region is announced. The </a:t>
                      </a:r>
                      <a:r>
                        <a:rPr lang="en-US" sz="1600" baseline="0" dirty="0" smtClean="0">
                          <a:latin typeface="Courier New" panose="02070309020205020404" pitchFamily="49" charset="0"/>
                          <a:cs typeface="Courier New" panose="02070309020205020404" pitchFamily="49" charset="0"/>
                        </a:rPr>
                        <a:t>status</a:t>
                      </a:r>
                      <a:r>
                        <a:rPr lang="en-US" sz="1600" baseline="0" dirty="0" smtClean="0"/>
                        <a:t> live region is not announced.</a:t>
                      </a:r>
                    </a:p>
                  </a:txBody>
                  <a:tcPr/>
                </a:tc>
              </a:tr>
              <a:tr h="535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ZoomText in Firefox (latest)</a:t>
                      </a:r>
                    </a:p>
                  </a:txBody>
                  <a:tcPr marL="43846" marR="43846"/>
                </a:tc>
                <a:tc>
                  <a:txBody>
                    <a:bodyPr/>
                    <a:lstStyle/>
                    <a:p>
                      <a:r>
                        <a:rPr lang="en-US" sz="1600" dirty="0" smtClean="0"/>
                        <a:t>Supported</a:t>
                      </a:r>
                      <a:endParaRPr lang="en-US" sz="1600" baseline="0" dirty="0" smtClean="0"/>
                    </a:p>
                  </a:txBody>
                  <a:tcPr marL="43846" marR="43846"/>
                </a:tc>
                <a:tc>
                  <a:txBody>
                    <a:bodyPr/>
                    <a:lstStyle/>
                    <a:p>
                      <a:r>
                        <a:rPr lang="en-US" sz="1600" baseline="0" dirty="0" smtClean="0"/>
                        <a:t>N/A</a:t>
                      </a:r>
                    </a:p>
                  </a:txBody>
                  <a:tcPr marL="43846" marR="43846"/>
                </a:tc>
              </a:tr>
            </a:tbl>
          </a:graphicData>
        </a:graphic>
      </p:graphicFrame>
      <p:sp>
        <p:nvSpPr>
          <p:cNvPr id="6" name="Content Placeholder 5"/>
          <p:cNvSpPr>
            <a:spLocks noGrp="1"/>
          </p:cNvSpPr>
          <p:nvPr>
            <p:ph sz="quarter" idx="24"/>
          </p:nvPr>
        </p:nvSpPr>
        <p:spPr/>
        <p:txBody>
          <a:bodyPr/>
          <a:lstStyle/>
          <a:p>
            <a:r>
              <a:rPr lang="en-US" b="1" dirty="0" smtClean="0"/>
              <a:t>Expected Result: </a:t>
            </a:r>
            <a:r>
              <a:rPr lang="en-US" dirty="0" smtClean="0"/>
              <a:t>Focus is managed as expected and the screen reader announces both the </a:t>
            </a:r>
            <a:r>
              <a:rPr lang="en-US" dirty="0" smtClean="0">
                <a:latin typeface="Courier New" panose="02070309020205020404" pitchFamily="49" charset="0"/>
                <a:cs typeface="Courier New" panose="02070309020205020404" pitchFamily="49" charset="0"/>
              </a:rPr>
              <a:t>status</a:t>
            </a:r>
            <a:r>
              <a:rPr lang="en-US" dirty="0" smtClean="0"/>
              <a:t> and custom live regions.</a:t>
            </a:r>
            <a:endParaRPr lang="en-US" dirty="0"/>
          </a:p>
        </p:txBody>
      </p:sp>
    </p:spTree>
    <p:extLst>
      <p:ext uri="{BB962C8B-B14F-4D97-AF65-F5344CB8AC3E}">
        <p14:creationId xmlns:p14="http://schemas.microsoft.com/office/powerpoint/2010/main" val="30843977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dirty="0" smtClean="0"/>
              <a:t>Wrap-Up</a:t>
            </a:r>
            <a:endParaRPr lang="en-US"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CGI Enhancements to jQuery DataTables Widget</a:t>
            </a:r>
            <a:endParaRPr lang="en-US" dirty="0"/>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US" dirty="0" smtClean="0"/>
              <a:t>Added JavaScript to manage programmatic focus </a:t>
            </a:r>
          </a:p>
          <a:p>
            <a:pPr marL="342900" lvl="1" indent="-342900"/>
            <a:r>
              <a:rPr lang="en-US" dirty="0"/>
              <a:t>Defined the </a:t>
            </a:r>
            <a:r>
              <a:rPr lang="en-US" dirty="0">
                <a:latin typeface="Courier New" panose="02070309020205020404" pitchFamily="49" charset="0"/>
                <a:cs typeface="Courier New" panose="02070309020205020404" pitchFamily="49" charset="0"/>
              </a:rPr>
              <a:t>scope</a:t>
            </a:r>
            <a:r>
              <a:rPr lang="en-US" dirty="0"/>
              <a:t> attribute for the column </a:t>
            </a:r>
            <a:r>
              <a:rPr lang="en-US" dirty="0" smtClean="0"/>
              <a:t>headers</a:t>
            </a:r>
          </a:p>
          <a:p>
            <a:pPr marL="342900" indent="-342900">
              <a:buFont typeface="Arial" panose="020B0604020202020204" pitchFamily="34" charset="0"/>
              <a:buChar char="•"/>
            </a:pPr>
            <a:r>
              <a:rPr lang="en-US" dirty="0" smtClean="0"/>
              <a:t>Added a custom ARIA live region to notify AT when a column is sorted since </a:t>
            </a:r>
            <a:r>
              <a:rPr lang="en-US" dirty="0" smtClean="0">
                <a:latin typeface="Courier New" panose="02070309020205020404" pitchFamily="49" charset="0"/>
                <a:cs typeface="Courier New" panose="02070309020205020404" pitchFamily="49" charset="0"/>
              </a:rPr>
              <a:t>aria-sort</a:t>
            </a:r>
            <a:r>
              <a:rPr lang="en-US" dirty="0" smtClean="0"/>
              <a:t> is not consistently supported across the accessibility testing profiles we tested with. For example, the live region text for the Session column is either:</a:t>
            </a:r>
          </a:p>
          <a:p>
            <a:pPr lvl="3"/>
            <a:r>
              <a:rPr lang="en-US" sz="1800" dirty="0" smtClean="0"/>
              <a:t>“Session column sorted in ascending order” or</a:t>
            </a:r>
          </a:p>
          <a:p>
            <a:pPr lvl="3"/>
            <a:r>
              <a:rPr lang="en-US" sz="1800" dirty="0" smtClean="0"/>
              <a:t>“Session column sorted in descending order”</a:t>
            </a:r>
          </a:p>
        </p:txBody>
      </p:sp>
      <p:sp>
        <p:nvSpPr>
          <p:cNvPr id="4" name="Slide Number Placeholder 3"/>
          <p:cNvSpPr>
            <a:spLocks noGrp="1"/>
          </p:cNvSpPr>
          <p:nvPr>
            <p:ph type="sldNum" sz="quarter" idx="12"/>
          </p:nvPr>
        </p:nvSpPr>
        <p:spPr/>
        <p:txBody>
          <a:bodyPr/>
          <a:lstStyle/>
          <a:p>
            <a:fld id="{525A3C56-E491-49B2-93F3-63532DF516BC}" type="slidenum">
              <a:rPr lang="en-US" smtClean="0"/>
              <a:pPr/>
              <a:t>55</a:t>
            </a:fld>
            <a:endParaRPr lang="en-US" dirty="0"/>
          </a:p>
        </p:txBody>
      </p:sp>
    </p:spTree>
    <p:extLst>
      <p:ext uri="{BB962C8B-B14F-4D97-AF65-F5344CB8AC3E}">
        <p14:creationId xmlns:p14="http://schemas.microsoft.com/office/powerpoint/2010/main" val="28502141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CGI Enhancements to jQuery DataTables Widget (Continued)</a:t>
            </a:r>
            <a:endParaRPr lang="en-US" dirty="0"/>
          </a:p>
        </p:txBody>
      </p:sp>
      <p:sp>
        <p:nvSpPr>
          <p:cNvPr id="3" name="Content Placeholder 2"/>
          <p:cNvSpPr>
            <a:spLocks noGrp="1"/>
          </p:cNvSpPr>
          <p:nvPr>
            <p:ph sz="quarter" idx="17"/>
          </p:nvPr>
        </p:nvSpPr>
        <p:spPr/>
        <p:txBody>
          <a:bodyPr>
            <a:normAutofit/>
          </a:bodyPr>
          <a:lstStyle/>
          <a:p>
            <a:pPr lvl="1"/>
            <a:r>
              <a:rPr lang="en-US" dirty="0" smtClean="0"/>
              <a:t>Pagination:</a:t>
            </a:r>
          </a:p>
          <a:p>
            <a:pPr lvl="2"/>
            <a:r>
              <a:rPr lang="en-US" dirty="0"/>
              <a:t>Added an </a:t>
            </a:r>
            <a:r>
              <a:rPr lang="en-US" dirty="0">
                <a:latin typeface="Courier New" panose="02070309020205020404" pitchFamily="49" charset="0"/>
                <a:cs typeface="Courier New" panose="02070309020205020404" pitchFamily="49" charset="0"/>
              </a:rPr>
              <a:t>aria-label</a:t>
            </a:r>
            <a:r>
              <a:rPr lang="en-US" dirty="0"/>
              <a:t> to the &lt;&lt;, &lt;, &gt;, and &gt;&gt; links to provide a meaningful accessible name (e.g. “previous page”).</a:t>
            </a:r>
          </a:p>
          <a:p>
            <a:pPr lvl="2"/>
            <a:r>
              <a:rPr lang="en-US" dirty="0"/>
              <a:t>Added the ARIA </a:t>
            </a:r>
            <a:r>
              <a:rPr lang="en-US" dirty="0">
                <a:latin typeface="Courier New" panose="02070309020205020404" pitchFamily="49" charset="0"/>
                <a:cs typeface="Courier New" panose="02070309020205020404" pitchFamily="49" charset="0"/>
              </a:rPr>
              <a:t>role=“navigation”</a:t>
            </a:r>
            <a:r>
              <a:rPr lang="en-US" dirty="0"/>
              <a:t> landmark to the </a:t>
            </a:r>
            <a:r>
              <a:rPr lang="en-US" dirty="0">
                <a:latin typeface="Courier New" panose="02070309020205020404" pitchFamily="49" charset="0"/>
                <a:cs typeface="Courier New" panose="02070309020205020404" pitchFamily="49" charset="0"/>
              </a:rPr>
              <a:t>div</a:t>
            </a:r>
            <a:r>
              <a:rPr lang="en-US" dirty="0"/>
              <a:t> containing the pagination links with an </a:t>
            </a:r>
            <a:r>
              <a:rPr lang="en-US" dirty="0">
                <a:latin typeface="Courier New" panose="02070309020205020404" pitchFamily="49" charset="0"/>
                <a:cs typeface="Courier New" panose="02070309020205020404" pitchFamily="49" charset="0"/>
              </a:rPr>
              <a:t>aria-label</a:t>
            </a:r>
            <a:r>
              <a:rPr lang="en-US" dirty="0"/>
              <a:t> of “results pages” so that AT users can easily navigate between the pagination and other parts of the page using landmark keyboard shortcuts.</a:t>
            </a:r>
          </a:p>
          <a:p>
            <a:pPr lvl="2"/>
            <a:r>
              <a:rPr lang="en-US" dirty="0"/>
              <a:t>Added the </a:t>
            </a:r>
            <a:r>
              <a:rPr lang="en-US" dirty="0">
                <a:latin typeface="Courier New" panose="02070309020205020404" pitchFamily="49" charset="0"/>
                <a:cs typeface="Courier New" panose="02070309020205020404" pitchFamily="49" charset="0"/>
              </a:rPr>
              <a:t>aria-current=“page”</a:t>
            </a:r>
            <a:r>
              <a:rPr lang="en-US" dirty="0"/>
              <a:t> attribute to the active/selected pagination option since it is visually styled to indicate it is the currently-displayed page.</a:t>
            </a:r>
          </a:p>
          <a:p>
            <a:pPr lvl="1"/>
            <a:endParaRPr lang="en-US"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56</a:t>
            </a:fld>
            <a:endParaRPr lang="en-US" dirty="0"/>
          </a:p>
        </p:txBody>
      </p:sp>
    </p:spTree>
    <p:extLst>
      <p:ext uri="{BB962C8B-B14F-4D97-AF65-F5344CB8AC3E}">
        <p14:creationId xmlns:p14="http://schemas.microsoft.com/office/powerpoint/2010/main" val="23829115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Articles and References</a:t>
            </a:r>
            <a:endParaRPr lang="en-US" dirty="0"/>
          </a:p>
        </p:txBody>
      </p:sp>
      <p:sp>
        <p:nvSpPr>
          <p:cNvPr id="3" name="Content Placeholder 2"/>
          <p:cNvSpPr>
            <a:spLocks noGrp="1"/>
          </p:cNvSpPr>
          <p:nvPr>
            <p:ph sz="quarter" idx="17"/>
          </p:nvPr>
        </p:nvSpPr>
        <p:spPr/>
        <p:txBody>
          <a:bodyPr/>
          <a:lstStyle/>
          <a:p>
            <a:pPr marL="342900" indent="-342900">
              <a:buFont typeface="Arial" panose="020B0604020202020204" pitchFamily="34" charset="0"/>
              <a:buChar char="•"/>
            </a:pPr>
            <a:r>
              <a:rPr lang="en-US" dirty="0" smtClean="0"/>
              <a:t>How to Meet WCAG </a:t>
            </a:r>
            <a:r>
              <a:rPr lang="en-US" dirty="0"/>
              <a:t>2.0: </a:t>
            </a:r>
            <a:r>
              <a:rPr lang="en-US" dirty="0">
                <a:hlinkClick r:id="rId2"/>
              </a:rPr>
              <a:t>https://www.w3.org/WAI/WCAG20/quickref</a:t>
            </a:r>
            <a:r>
              <a:rPr lang="en-US" dirty="0" smtClean="0">
                <a:hlinkClick r:id="rId2"/>
              </a:rPr>
              <a:t>/</a:t>
            </a:r>
            <a:r>
              <a:rPr lang="en-US" dirty="0"/>
              <a:t> </a:t>
            </a:r>
            <a:endParaRPr lang="en-US" dirty="0" smtClean="0"/>
          </a:p>
          <a:p>
            <a:pPr marL="342900" indent="-342900">
              <a:buFont typeface="Arial" panose="020B0604020202020204" pitchFamily="34" charset="0"/>
              <a:buChar char="•"/>
            </a:pPr>
            <a:r>
              <a:rPr lang="en-US" dirty="0" smtClean="0"/>
              <a:t>WAI-ARIA </a:t>
            </a:r>
            <a:r>
              <a:rPr lang="en-US" dirty="0"/>
              <a:t>1.1 Recommendation: </a:t>
            </a:r>
            <a:r>
              <a:rPr lang="en-US" dirty="0">
                <a:hlinkClick r:id="rId3"/>
              </a:rPr>
              <a:t>https://www.w3.org/TR/wai-aria-1.1</a:t>
            </a:r>
            <a:r>
              <a:rPr lang="en-US" dirty="0" smtClean="0">
                <a:hlinkClick r:id="rId3"/>
              </a:rPr>
              <a:t>/</a:t>
            </a:r>
            <a:r>
              <a:rPr lang="en-US" dirty="0" smtClean="0"/>
              <a:t>  </a:t>
            </a:r>
          </a:p>
          <a:p>
            <a:pPr marL="342900" indent="-342900">
              <a:buFont typeface="Arial" panose="020B0604020202020204" pitchFamily="34" charset="0"/>
              <a:buChar char="•"/>
            </a:pPr>
            <a:r>
              <a:rPr lang="en-US" dirty="0" smtClean="0"/>
              <a:t>WAI-ARIA Authoring Practices 1.1: </a:t>
            </a:r>
            <a:r>
              <a:rPr lang="en-US" dirty="0">
                <a:hlinkClick r:id="rId4"/>
              </a:rPr>
              <a:t>https://www.w3.org/TR/wai-aria-practices-1.1</a:t>
            </a:r>
            <a:r>
              <a:rPr lang="en-US" dirty="0" smtClean="0">
                <a:hlinkClick r:id="rId4"/>
              </a:rPr>
              <a:t>/</a:t>
            </a:r>
            <a:r>
              <a:rPr lang="en-US" dirty="0" smtClean="0"/>
              <a:t> </a:t>
            </a:r>
          </a:p>
          <a:p>
            <a:pPr marL="342900" indent="-342900">
              <a:buFont typeface="Arial" panose="020B0604020202020204" pitchFamily="34" charset="0"/>
              <a:buChar char="•"/>
            </a:pPr>
            <a:r>
              <a:rPr lang="en-US" dirty="0" smtClean="0"/>
              <a:t>W3C Web Accessibility Tutorials - Tables Concepts: </a:t>
            </a:r>
            <a:r>
              <a:rPr lang="en-US" dirty="0">
                <a:hlinkClick r:id="rId5"/>
              </a:rPr>
              <a:t>https://</a:t>
            </a:r>
            <a:r>
              <a:rPr lang="en-US" dirty="0" smtClean="0">
                <a:hlinkClick r:id="rId5"/>
              </a:rPr>
              <a:t>www.w3.org/WAI/tutorials/tables/</a:t>
            </a:r>
            <a:r>
              <a:rPr lang="en-US" dirty="0" smtClean="0"/>
              <a:t> </a:t>
            </a:r>
          </a:p>
        </p:txBody>
      </p:sp>
      <p:sp>
        <p:nvSpPr>
          <p:cNvPr id="4" name="Slide Number Placeholder 3"/>
          <p:cNvSpPr>
            <a:spLocks noGrp="1"/>
          </p:cNvSpPr>
          <p:nvPr>
            <p:ph type="sldNum" sz="quarter" idx="12"/>
          </p:nvPr>
        </p:nvSpPr>
        <p:spPr/>
        <p:txBody>
          <a:bodyPr/>
          <a:lstStyle/>
          <a:p>
            <a:fld id="{525A3C56-E491-49B2-93F3-63532DF516BC}" type="slidenum">
              <a:rPr lang="en-US" smtClean="0"/>
              <a:pPr/>
              <a:t>57</a:t>
            </a:fld>
            <a:endParaRPr lang="en-US" dirty="0"/>
          </a:p>
        </p:txBody>
      </p:sp>
    </p:spTree>
    <p:extLst>
      <p:ext uri="{BB962C8B-B14F-4D97-AF65-F5344CB8AC3E}">
        <p14:creationId xmlns:p14="http://schemas.microsoft.com/office/powerpoint/2010/main" val="2486785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Administrative Wrap-Up</a:t>
            </a:r>
            <a:endParaRPr lang="en-US" dirty="0"/>
          </a:p>
        </p:txBody>
      </p:sp>
      <p:sp>
        <p:nvSpPr>
          <p:cNvPr id="3" name="Content Placeholder 2"/>
          <p:cNvSpPr>
            <a:spLocks noGrp="1"/>
          </p:cNvSpPr>
          <p:nvPr>
            <p:ph sz="quarter" idx="17"/>
          </p:nvPr>
        </p:nvSpPr>
        <p:spPr/>
        <p:txBody>
          <a:bodyPr>
            <a:normAutofit/>
          </a:bodyPr>
          <a:lstStyle/>
          <a:p>
            <a:r>
              <a:rPr lang="en-US" dirty="0" smtClean="0"/>
              <a:t>Slides: You can access our slides and demos here: </a:t>
            </a:r>
            <a:r>
              <a:rPr lang="en-US" u="sng" dirty="0">
                <a:hlinkClick r:id="rId2"/>
              </a:rPr>
              <a:t>https://</a:t>
            </a:r>
            <a:r>
              <a:rPr lang="en-US" u="sng" dirty="0" smtClean="0">
                <a:hlinkClick r:id="rId2"/>
              </a:rPr>
              <a:t>tinyurl.com/csunatc18-cgi</a:t>
            </a:r>
            <a:endParaRPr lang="en-US" dirty="0" smtClean="0"/>
          </a:p>
          <a:p>
            <a:r>
              <a:rPr lang="en-US" dirty="0" smtClean="0"/>
              <a:t> </a:t>
            </a:r>
          </a:p>
          <a:p>
            <a:r>
              <a:rPr lang="en-US" dirty="0" smtClean="0"/>
              <a:t>Questions after the session? Contact us at:</a:t>
            </a:r>
          </a:p>
          <a:p>
            <a:pPr lvl="1"/>
            <a:r>
              <a:rPr lang="en-US" dirty="0" smtClean="0"/>
              <a:t>Elizabeth Whitmer, @BethMWhitmer</a:t>
            </a:r>
            <a:br>
              <a:rPr lang="en-US" dirty="0" smtClean="0"/>
            </a:br>
            <a:r>
              <a:rPr lang="en-US" dirty="0" smtClean="0">
                <a:hlinkClick r:id="rId3"/>
              </a:rPr>
              <a:t>elizabeth.whitmer@cgifederal.com</a:t>
            </a:r>
            <a:r>
              <a:rPr lang="en-US" dirty="0"/>
              <a:t> </a:t>
            </a:r>
            <a:endParaRPr lang="en-US" dirty="0" smtClean="0"/>
          </a:p>
          <a:p>
            <a:pPr lvl="1"/>
            <a:r>
              <a:rPr lang="en-US" dirty="0" smtClean="0"/>
              <a:t>Pavani Gonuguntla, @PavaniS508</a:t>
            </a:r>
            <a:br>
              <a:rPr lang="en-US" dirty="0" smtClean="0"/>
            </a:br>
            <a:r>
              <a:rPr lang="en-US" dirty="0" smtClean="0">
                <a:hlinkClick r:id="rId4"/>
              </a:rPr>
              <a:t>pavani.gonuguntla@cgifederal.com</a:t>
            </a:r>
            <a:r>
              <a:rPr lang="en-US" dirty="0"/>
              <a:t> </a:t>
            </a:r>
            <a:r>
              <a:rPr lang="en-US" dirty="0" smtClean="0"/>
              <a:t/>
            </a:r>
            <a:br>
              <a:rPr lang="en-US" dirty="0" smtClean="0"/>
            </a:br>
            <a:endParaRPr lang="en-US" dirty="0" smtClean="0"/>
          </a:p>
          <a:p>
            <a:r>
              <a:rPr lang="en-US" dirty="0"/>
              <a:t>Development Credit: Special thanks to CGI developer Sot Kiep for developing all the working demos for this session!</a:t>
            </a:r>
          </a:p>
          <a:p>
            <a:endParaRPr lang="en-US"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58</a:t>
            </a:fld>
            <a:endParaRPr lang="en-US" dirty="0"/>
          </a:p>
        </p:txBody>
      </p:sp>
    </p:spTree>
    <p:extLst>
      <p:ext uri="{BB962C8B-B14F-4D97-AF65-F5344CB8AC3E}">
        <p14:creationId xmlns:p14="http://schemas.microsoft.com/office/powerpoint/2010/main" val="80992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p:txBody>
          <a:bodyPr/>
          <a:lstStyle/>
          <a:p>
            <a:r>
              <a:rPr lang="en-US" altLang="en-US" dirty="0" smtClean="0"/>
              <a:t>Questions?</a:t>
            </a:r>
            <a:endParaRPr lang="en-US" altLang="en-US" dirty="0"/>
          </a:p>
        </p:txBody>
      </p:sp>
    </p:spTree>
    <p:extLst>
      <p:ext uri="{BB962C8B-B14F-4D97-AF65-F5344CB8AC3E}">
        <p14:creationId xmlns:p14="http://schemas.microsoft.com/office/powerpoint/2010/main" val="959730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smtClean="0"/>
              <a:t>Managing Focus Within Data Tables</a:t>
            </a:r>
            <a:endParaRPr lang="en-US" altLang="en-US" dirty="0"/>
          </a:p>
        </p:txBody>
      </p:sp>
      <p:sp>
        <p:nvSpPr>
          <p:cNvPr id="26627" name="Content Placeholder 2"/>
          <p:cNvSpPr>
            <a:spLocks noGrp="1"/>
          </p:cNvSpPr>
          <p:nvPr>
            <p:ph sz="quarter" idx="17"/>
          </p:nvPr>
        </p:nvSpPr>
        <p:spPr/>
        <p:txBody>
          <a:bodyPr>
            <a:normAutofit/>
          </a:bodyPr>
          <a:lstStyle/>
          <a:p>
            <a:pPr marL="0" lvl="1" indent="0">
              <a:buNone/>
            </a:pPr>
            <a:r>
              <a:rPr lang="en-US" dirty="0" smtClean="0"/>
              <a:t>In recent years, we’ve increasingly seen websites leverage dynamic and interactive tables/grids that require careful consideration on when and how to manage focus.</a:t>
            </a:r>
          </a:p>
          <a:p>
            <a:pPr marL="0" lvl="1" indent="0">
              <a:buNone/>
            </a:pPr>
            <a:endParaRPr lang="en-US" dirty="0" smtClean="0"/>
          </a:p>
          <a:p>
            <a:pPr marL="0" lvl="1" indent="0">
              <a:buNone/>
            </a:pPr>
            <a:r>
              <a:rPr lang="en-US" dirty="0" smtClean="0"/>
              <a:t>There are resources available to developers to help them decide how to manage focus, including:</a:t>
            </a:r>
          </a:p>
          <a:p>
            <a:pPr lvl="1"/>
            <a:r>
              <a:rPr lang="en-US" dirty="0" smtClean="0"/>
              <a:t>Web Content Accessibility Guidelines (WCAG) 2.0 </a:t>
            </a:r>
          </a:p>
          <a:p>
            <a:pPr lvl="1"/>
            <a:r>
              <a:rPr lang="en-US" dirty="0" smtClean="0"/>
              <a:t>Web Accessibility Initiative (WAI) Accessible Rich Internet Applications (ARIA) Authoring Practices 1.1</a:t>
            </a:r>
          </a:p>
          <a:p>
            <a:pPr marL="0" lvl="1" indent="0">
              <a:buNone/>
            </a:pPr>
            <a:endParaRPr lang="en-US" dirty="0" smtClean="0"/>
          </a:p>
          <a:p>
            <a:pPr marL="0" lvl="1" indent="0">
              <a:buNone/>
            </a:pPr>
            <a:r>
              <a:rPr lang="en-US" dirty="0" smtClean="0"/>
              <a:t>However, these resources do not always speak to focus management </a:t>
            </a:r>
            <a:r>
              <a:rPr lang="en-US" b="1" i="1" dirty="0" smtClean="0"/>
              <a:t>between</a:t>
            </a:r>
            <a:r>
              <a:rPr lang="en-US" dirty="0" smtClean="0"/>
              <a:t> components and currently do not provide specific guidance on how to manage focus for some of the user interactions that are commonly provided within data tables.</a:t>
            </a:r>
          </a:p>
          <a:p>
            <a:endParaRPr lang="en-US" dirty="0" smtClean="0"/>
          </a:p>
          <a:p>
            <a:pPr lvl="0"/>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6</a:t>
            </a:fld>
            <a:endParaRPr lang="en-US" dirty="0"/>
          </a:p>
        </p:txBody>
      </p:sp>
    </p:spTree>
    <p:extLst>
      <p:ext uri="{BB962C8B-B14F-4D97-AF65-F5344CB8AC3E}">
        <p14:creationId xmlns:p14="http://schemas.microsoft.com/office/powerpoint/2010/main" val="3845930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smtClean="0"/>
              <a:t>A Common Focus Problem</a:t>
            </a:r>
            <a:endParaRPr lang="en-US" altLang="en-US" dirty="0"/>
          </a:p>
        </p:txBody>
      </p:sp>
      <p:sp>
        <p:nvSpPr>
          <p:cNvPr id="26627" name="Content Placeholder 2"/>
          <p:cNvSpPr>
            <a:spLocks noGrp="1"/>
          </p:cNvSpPr>
          <p:nvPr>
            <p:ph sz="quarter" idx="17"/>
          </p:nvPr>
        </p:nvSpPr>
        <p:spPr/>
        <p:txBody>
          <a:bodyPr/>
          <a:lstStyle/>
          <a:p>
            <a:pPr marL="0" lvl="1" indent="0">
              <a:buNone/>
            </a:pPr>
            <a:r>
              <a:rPr lang="en-US" dirty="0" smtClean="0"/>
              <a:t>One of the most common focus problems we see for data tables is the loss of focus when the user activates a control associated with the table (e.g. sorting, pagination, etc.)</a:t>
            </a:r>
          </a:p>
          <a:p>
            <a:pPr lvl="1"/>
            <a:r>
              <a:rPr lang="en-US" dirty="0" smtClean="0"/>
              <a:t>In this scenario, focus is typically redirected to the top of the page and then keyboard users are forced to tab multiple times to return to their previous place on the page. </a:t>
            </a:r>
          </a:p>
          <a:p>
            <a:pPr lvl="1"/>
            <a:r>
              <a:rPr lang="en-US" dirty="0" smtClean="0"/>
              <a:t>This can also cause screen reader users and other users of Assistive Technology (AT) to become disoriented and in many cases they may not hear any indication that the action they took on the page was successful. </a:t>
            </a:r>
          </a:p>
          <a:p>
            <a:endParaRPr lang="en-US" dirty="0" smtClean="0"/>
          </a:p>
          <a:p>
            <a:pPr lvl="0"/>
            <a:endParaRPr lang="en-US" dirty="0"/>
          </a:p>
        </p:txBody>
      </p:sp>
      <p:sp>
        <p:nvSpPr>
          <p:cNvPr id="3" name="Slide Number Placeholder 2"/>
          <p:cNvSpPr>
            <a:spLocks noGrp="1"/>
          </p:cNvSpPr>
          <p:nvPr>
            <p:ph type="sldNum" sz="quarter" idx="12"/>
          </p:nvPr>
        </p:nvSpPr>
        <p:spPr/>
        <p:txBody>
          <a:bodyPr/>
          <a:lstStyle/>
          <a:p>
            <a:fld id="{525A3C56-E491-49B2-93F3-63532DF516BC}" type="slidenum">
              <a:rPr lang="en-US" smtClean="0"/>
              <a:pPr/>
              <a:t>7</a:t>
            </a:fld>
            <a:endParaRPr lang="en-US" dirty="0"/>
          </a:p>
        </p:txBody>
      </p:sp>
    </p:spTree>
    <p:extLst>
      <p:ext uri="{BB962C8B-B14F-4D97-AF65-F5344CB8AC3E}">
        <p14:creationId xmlns:p14="http://schemas.microsoft.com/office/powerpoint/2010/main" val="23944174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Before we get into the table scenarios, let’s first focus on ARIA live regions…</a:t>
            </a:r>
            <a:endParaRPr lang="en-US" dirty="0"/>
          </a:p>
        </p:txBody>
      </p:sp>
    </p:spTree>
    <p:extLst>
      <p:ext uri="{BB962C8B-B14F-4D97-AF65-F5344CB8AC3E}">
        <p14:creationId xmlns:p14="http://schemas.microsoft.com/office/powerpoint/2010/main" val="1688532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ARIA Live Regions</a:t>
            </a:r>
            <a:endParaRPr lang="en-US" dirty="0"/>
          </a:p>
        </p:txBody>
      </p:sp>
      <p:sp>
        <p:nvSpPr>
          <p:cNvPr id="3" name="Content Placeholder 2"/>
          <p:cNvSpPr>
            <a:spLocks noGrp="1"/>
          </p:cNvSpPr>
          <p:nvPr>
            <p:ph sz="quarter" idx="17"/>
          </p:nvPr>
        </p:nvSpPr>
        <p:spPr/>
        <p:txBody>
          <a:bodyPr>
            <a:normAutofit fontScale="92500" lnSpcReduction="10000"/>
          </a:bodyPr>
          <a:lstStyle/>
          <a:p>
            <a:r>
              <a:rPr lang="en-US" dirty="0" smtClean="0"/>
              <a:t>Each of our table scenarios leverage one or more ARIA live regions to notify AT of the dynamic changes happening on the page.</a:t>
            </a:r>
          </a:p>
          <a:p>
            <a:endParaRPr lang="en-US" sz="1800" dirty="0"/>
          </a:p>
          <a:p>
            <a:r>
              <a:rPr lang="en-US" dirty="0" smtClean="0"/>
              <a:t>WAI-ARIA 1.1 explains </a:t>
            </a:r>
            <a:r>
              <a:rPr lang="en-US" dirty="0"/>
              <a:t>Live Regions:</a:t>
            </a:r>
          </a:p>
          <a:p>
            <a:pPr lvl="1"/>
            <a:r>
              <a:rPr lang="en-US" sz="1800" dirty="0" smtClean="0"/>
              <a:t>“are </a:t>
            </a:r>
            <a:r>
              <a:rPr lang="en-US" sz="1800" dirty="0"/>
              <a:t>perceivable regions of a web page that are typically updated as a result of an external event when user focus may be </a:t>
            </a:r>
            <a:r>
              <a:rPr lang="en-US" sz="1800" dirty="0" smtClean="0"/>
              <a:t>elsewhere.”</a:t>
            </a:r>
            <a:endParaRPr lang="en-US" sz="1800" dirty="0"/>
          </a:p>
          <a:p>
            <a:pPr lvl="1"/>
            <a:r>
              <a:rPr lang="en-US" sz="1800" dirty="0" smtClean="0"/>
              <a:t>“enable </a:t>
            </a:r>
            <a:r>
              <a:rPr lang="en-US" sz="1800" dirty="0"/>
              <a:t>assistive technologies, such as screen readers, to be informed of updates without losing the users' place in the content.”</a:t>
            </a:r>
          </a:p>
          <a:p>
            <a:endParaRPr lang="en-US" sz="1800" dirty="0" smtClean="0"/>
          </a:p>
          <a:p>
            <a:r>
              <a:rPr lang="en-US" dirty="0" smtClean="0"/>
              <a:t>Live regions can be custom-defined as a notification message using the </a:t>
            </a:r>
            <a:r>
              <a:rPr lang="en-US" dirty="0" smtClean="0">
                <a:latin typeface="Courier New" panose="02070309020205020404" pitchFamily="49" charset="0"/>
                <a:cs typeface="Courier New" panose="02070309020205020404" pitchFamily="49" charset="0"/>
              </a:rPr>
              <a:t>aria-live</a:t>
            </a:r>
            <a:r>
              <a:rPr lang="en-US" dirty="0" smtClean="0"/>
              <a:t> attribute or implicitly defined using one of the following live region roles:</a:t>
            </a:r>
          </a:p>
          <a:p>
            <a:pPr marL="285750" indent="-285750">
              <a:buFont typeface="Arial" panose="020B0604020202020204" pitchFamily="34" charset="0"/>
              <a:buChar char="•"/>
            </a:pPr>
            <a:r>
              <a:rPr lang="en-US" sz="1800" dirty="0" smtClean="0">
                <a:latin typeface="Courier New" panose="02070309020205020404" pitchFamily="49" charset="0"/>
                <a:cs typeface="Courier New" panose="02070309020205020404" pitchFamily="49" charset="0"/>
              </a:rPr>
              <a:t>alert</a:t>
            </a:r>
          </a:p>
          <a:p>
            <a:pPr marL="285750" indent="-285750">
              <a:buFont typeface="Arial" panose="020B0604020202020204" pitchFamily="34" charset="0"/>
              <a:buChar char="•"/>
            </a:pPr>
            <a:r>
              <a:rPr lang="en-US" sz="1800" dirty="0" smtClean="0">
                <a:latin typeface="Courier New" panose="02070309020205020404" pitchFamily="49" charset="0"/>
                <a:cs typeface="Courier New" panose="02070309020205020404" pitchFamily="49" charset="0"/>
              </a:rPr>
              <a:t>log</a:t>
            </a:r>
          </a:p>
          <a:p>
            <a:pPr marL="285750" indent="-285750">
              <a:buFont typeface="Arial" panose="020B0604020202020204" pitchFamily="34" charset="0"/>
              <a:buChar char="•"/>
            </a:pPr>
            <a:r>
              <a:rPr lang="en-US" sz="1800" dirty="0" smtClean="0">
                <a:latin typeface="Courier New" panose="02070309020205020404" pitchFamily="49" charset="0"/>
                <a:cs typeface="Courier New" panose="02070309020205020404" pitchFamily="49" charset="0"/>
              </a:rPr>
              <a:t>marquee</a:t>
            </a:r>
          </a:p>
          <a:p>
            <a:pPr marL="285750" indent="-285750">
              <a:buFont typeface="Arial" panose="020B0604020202020204" pitchFamily="34" charset="0"/>
              <a:buChar char="•"/>
            </a:pPr>
            <a:r>
              <a:rPr lang="en-US" sz="1800" dirty="0" smtClean="0">
                <a:latin typeface="Courier New" panose="02070309020205020404" pitchFamily="49" charset="0"/>
                <a:cs typeface="Courier New" panose="02070309020205020404" pitchFamily="49" charset="0"/>
              </a:rPr>
              <a:t>status</a:t>
            </a:r>
          </a:p>
          <a:p>
            <a:pPr marL="285750" indent="-285750">
              <a:buFont typeface="Arial" panose="020B0604020202020204" pitchFamily="34" charset="0"/>
              <a:buChar char="•"/>
            </a:pPr>
            <a:r>
              <a:rPr lang="en-US" sz="1800" dirty="0" smtClean="0">
                <a:latin typeface="Courier New" panose="02070309020205020404" pitchFamily="49" charset="0"/>
                <a:cs typeface="Courier New" panose="02070309020205020404" pitchFamily="49" charset="0"/>
              </a:rPr>
              <a:t>timer</a:t>
            </a:r>
          </a:p>
        </p:txBody>
      </p:sp>
      <p:sp>
        <p:nvSpPr>
          <p:cNvPr id="5" name="Slide Number Placeholder 4"/>
          <p:cNvSpPr>
            <a:spLocks noGrp="1"/>
          </p:cNvSpPr>
          <p:nvPr>
            <p:ph type="sldNum" sz="quarter" idx="12"/>
          </p:nvPr>
        </p:nvSpPr>
        <p:spPr/>
        <p:txBody>
          <a:bodyPr/>
          <a:lstStyle/>
          <a:p>
            <a:fld id="{525A3C56-E491-49B2-93F3-63532DF516BC}" type="slidenum">
              <a:rPr lang="en-US" smtClean="0"/>
              <a:pPr/>
              <a:t>9</a:t>
            </a:fld>
            <a:endParaRPr lang="en-US" dirty="0"/>
          </a:p>
        </p:txBody>
      </p:sp>
    </p:spTree>
    <p:extLst>
      <p:ext uri="{BB962C8B-B14F-4D97-AF65-F5344CB8AC3E}">
        <p14:creationId xmlns:p14="http://schemas.microsoft.com/office/powerpoint/2010/main" val="2780664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CGI Beet">
  <a:themeElements>
    <a:clrScheme name="Custom 3">
      <a:dk1>
        <a:srgbClr val="363534"/>
      </a:dk1>
      <a:lt1>
        <a:srgbClr val="FFFFFF"/>
      </a:lt1>
      <a:dk2>
        <a:srgbClr val="991F3D"/>
      </a:dk2>
      <a:lt2>
        <a:srgbClr val="FFFFFF"/>
      </a:lt2>
      <a:accent1>
        <a:srgbClr val="E31937"/>
      </a:accent1>
      <a:accent2>
        <a:srgbClr val="991F3D"/>
      </a:accent2>
      <a:accent3>
        <a:srgbClr val="FF6A00"/>
      </a:accent3>
      <a:accent4>
        <a:srgbClr val="A1C4D0"/>
      </a:accent4>
      <a:accent5>
        <a:srgbClr val="F2A200"/>
      </a:accent5>
      <a:accent6>
        <a:srgbClr val="A5ACB0"/>
      </a:accent6>
      <a:hlink>
        <a:srgbClr val="72172D"/>
      </a:hlink>
      <a:folHlink>
        <a:srgbClr val="710C1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bwMode="auto">
        <a:noFill/>
        <a:ln w="9525" algn="ctr">
          <a:noFill/>
          <a:miter lim="800000"/>
          <a:headEnd/>
          <a:tailEnd/>
        </a:ln>
        <a:effectLst/>
      </a:spPr>
      <a:bodyPr wrap="square" lIns="0" tIns="0" rIns="0" bIns="0" rtlCol="0">
        <a:spAutoFit/>
      </a:bodyPr>
      <a:lstStyle>
        <a:defPPr>
          <a:defRPr dirty="0" smtClean="0">
            <a:cs typeface="Arial" pitchFamily="34" charset="0"/>
          </a:defRPr>
        </a:defPPr>
      </a:lstStyle>
    </a:txDef>
  </a:objectDefaults>
  <a:extraClrSchemeLst/>
</a:theme>
</file>

<file path=ppt/theme/theme2.xml><?xml version="1.0" encoding="utf-8"?>
<a:theme xmlns:a="http://schemas.openxmlformats.org/drawingml/2006/main" name="1_CGI Beet">
  <a:themeElements>
    <a:clrScheme name="CGI">
      <a:dk1>
        <a:srgbClr val="363534"/>
      </a:dk1>
      <a:lt1>
        <a:srgbClr val="FFFFFF"/>
      </a:lt1>
      <a:dk2>
        <a:srgbClr val="991F3D"/>
      </a:dk2>
      <a:lt2>
        <a:srgbClr val="FFFFFF"/>
      </a:lt2>
      <a:accent1>
        <a:srgbClr val="E31937"/>
      </a:accent1>
      <a:accent2>
        <a:srgbClr val="991F3D"/>
      </a:accent2>
      <a:accent3>
        <a:srgbClr val="FF6A00"/>
      </a:accent3>
      <a:accent4>
        <a:srgbClr val="A1C4D0"/>
      </a:accent4>
      <a:accent5>
        <a:srgbClr val="F2A200"/>
      </a:accent5>
      <a:accent6>
        <a:srgbClr val="A5ACB0"/>
      </a:accent6>
      <a:hlink>
        <a:srgbClr val="E67386"/>
      </a:hlink>
      <a:folHlink>
        <a:srgbClr val="FFAA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bwMode="auto">
        <a:noFill/>
        <a:ln w="9525" algn="ctr">
          <a:noFill/>
          <a:miter lim="800000"/>
          <a:headEnd/>
          <a:tailEnd/>
        </a:ln>
        <a:effectLst/>
      </a:spPr>
      <a:bodyPr wrap="square" lIns="0" tIns="0" rIns="0" bIns="0" rtlCol="0">
        <a:spAutoFit/>
      </a:bodyPr>
      <a:lstStyle>
        <a:defPPr>
          <a:defRPr dirty="0" smtClean="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E3E6188B3313449C33A3A2A3F6EA91" ma:contentTypeVersion="3" ma:contentTypeDescription="Create a new document." ma:contentTypeScope="" ma:versionID="316c31784620b8421378bcdaba1f3d7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LongProperties xmlns="http://schemas.microsoft.com/office/2006/metadata/long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8F9B6C-DCEA-4A3D-A90F-97B79DF1DAAF}">
  <ds:schemaRefs>
    <ds:schemaRef ds:uri="http://purl.org/dc/dcmitype/"/>
    <ds:schemaRef ds:uri="http://schemas.microsoft.com/office/2006/documentManagement/types"/>
    <ds:schemaRef ds:uri="http://purl.org/dc/terms/"/>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E6571464-7804-4037-BDE1-0A76FB75F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1B43FB1-A137-43EB-B164-52125FA0D57D}">
  <ds:schemaRefs>
    <ds:schemaRef ds:uri="http://schemas.microsoft.com/office/2006/metadata/longProperties"/>
  </ds:schemaRefs>
</ds:datastoreItem>
</file>

<file path=customXml/itemProps4.xml><?xml version="1.0" encoding="utf-8"?>
<ds:datastoreItem xmlns:ds="http://schemas.openxmlformats.org/officeDocument/2006/customXml" ds:itemID="{4A372359-3528-4A90-9F26-84042E66A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45913</TotalTime>
  <Words>4169</Words>
  <Application>Microsoft Office PowerPoint</Application>
  <PresentationFormat>On-screen Show (4:3)</PresentationFormat>
  <Paragraphs>429</Paragraphs>
  <Slides>59</Slides>
  <Notes>39</Notes>
  <HiddenSlides>0</HiddenSlides>
  <MMClips>6</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59</vt:i4>
      </vt:variant>
    </vt:vector>
  </HeadingPairs>
  <TitlesOfParts>
    <vt:vector size="64" baseType="lpstr">
      <vt:lpstr>Arial</vt:lpstr>
      <vt:lpstr>Courier New</vt:lpstr>
      <vt:lpstr>Verdana</vt:lpstr>
      <vt:lpstr>CGI Beet</vt:lpstr>
      <vt:lpstr>1_CGI Beet</vt:lpstr>
      <vt:lpstr>When Focus Matters: Managing Focus Within Data Tables</vt:lpstr>
      <vt:lpstr>A Little Bit About Us…</vt:lpstr>
      <vt:lpstr>Session Objectives</vt:lpstr>
      <vt:lpstr>Demos Information</vt:lpstr>
      <vt:lpstr>Why the focus on data tables? </vt:lpstr>
      <vt:lpstr>Managing Focus Within Data Tables</vt:lpstr>
      <vt:lpstr>A Common Focus Problem</vt:lpstr>
      <vt:lpstr>Before we get into the table scenarios, let’s first focus on ARIA live regions…</vt:lpstr>
      <vt:lpstr>ARIA Live Regions</vt:lpstr>
      <vt:lpstr>Status Role</vt:lpstr>
      <vt:lpstr>Maximizing Status Role Compatibility </vt:lpstr>
      <vt:lpstr>Table Scenario 1:</vt:lpstr>
      <vt:lpstr>Sorting: Scenario Overview</vt:lpstr>
      <vt:lpstr>Sorting: Focus Approach</vt:lpstr>
      <vt:lpstr>Sorting: Live Keyboard Demo</vt:lpstr>
      <vt:lpstr>Sorting: Technical Implementation</vt:lpstr>
      <vt:lpstr>Sorting: Recorded NVDA Demo</vt:lpstr>
      <vt:lpstr>Sorting: Browser/AT Testing Results Matrix</vt:lpstr>
      <vt:lpstr>Table Scenario 2:</vt:lpstr>
      <vt:lpstr>Pagination: Scenario Overview</vt:lpstr>
      <vt:lpstr>Table Scenario 2a:</vt:lpstr>
      <vt:lpstr>Pagination Links: Focus Approach</vt:lpstr>
      <vt:lpstr>Pagination Links: Live Keyboard Demo</vt:lpstr>
      <vt:lpstr>Pagination Links: Technical Implementation</vt:lpstr>
      <vt:lpstr>Pagination Links: Recorded NVDA Demo</vt:lpstr>
      <vt:lpstr>Pagination Links: Browser/AT Testing Results Matrix</vt:lpstr>
      <vt:lpstr>Table Scenario 2b:</vt:lpstr>
      <vt:lpstr>Pagination Buttons: Focus Approach</vt:lpstr>
      <vt:lpstr>Pagination Buttons: Live Keyboard Demo</vt:lpstr>
      <vt:lpstr>Pagination Buttons: Technical Implementation</vt:lpstr>
      <vt:lpstr>Pagination Buttons: Recorded NVDA Demo</vt:lpstr>
      <vt:lpstr>Pagination Buttons: Browser/AT Testing Results Matrix</vt:lpstr>
      <vt:lpstr>Table Scenario 3:</vt:lpstr>
      <vt:lpstr>Live Filtering: Scenario Overview</vt:lpstr>
      <vt:lpstr>Live Filtering: Focus Approach</vt:lpstr>
      <vt:lpstr>Live Filtering: Live Keyboard Demo</vt:lpstr>
      <vt:lpstr>Live Filtering: Technical Implementation</vt:lpstr>
      <vt:lpstr>Live Filtering: Recorded NVDA Demo</vt:lpstr>
      <vt:lpstr>Live Filtering: Browser/AT Testing Results Matrix</vt:lpstr>
      <vt:lpstr>Table Scenario 4:</vt:lpstr>
      <vt:lpstr>Adding Data: Scenario Overview</vt:lpstr>
      <vt:lpstr>Adding Data: Focus Approach</vt:lpstr>
      <vt:lpstr>Adding Data: Live Keyboard Demo</vt:lpstr>
      <vt:lpstr>Adding Data: Technical Implementation</vt:lpstr>
      <vt:lpstr>Adding Data: Recorded NVDA Demo</vt:lpstr>
      <vt:lpstr>Adding Data: Browser/AT Testing Results Matrix</vt:lpstr>
      <vt:lpstr>Table Scenario 5:</vt:lpstr>
      <vt:lpstr>Removing Data: Scenario Overview</vt:lpstr>
      <vt:lpstr>Removing Data: Focus Approach</vt:lpstr>
      <vt:lpstr>Removing Data: Live Keyboard Demo</vt:lpstr>
      <vt:lpstr>Removing Data: Technical Implementation</vt:lpstr>
      <vt:lpstr>Removing Data: Recorded NVDA Demo</vt:lpstr>
      <vt:lpstr>Removing Data: Browser/AT Testing Results Matrix</vt:lpstr>
      <vt:lpstr>Wrap-Up</vt:lpstr>
      <vt:lpstr>Custom CGI Enhancements to jQuery DataTables Widget</vt:lpstr>
      <vt:lpstr>Custom CGI Enhancements to jQuery DataTables Widget (Continued)</vt:lpstr>
      <vt:lpstr>Useful Articles and References</vt:lpstr>
      <vt:lpstr>Administrative Wrap-Up</vt:lpstr>
      <vt:lpstr>Questions?</vt:lpstr>
    </vt:vector>
  </TitlesOfParts>
  <Company>CGI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Focus Matters: Designing for Changes in Content versus Context</dc:title>
  <dc:subject/>
  <dc:creator>Jennifer.Gauvreau@cgifederal.com;Karen.Herndon@cgifederal.com</dc:creator>
  <cp:keywords>CSUN 2018</cp:keywords>
  <dc:description/>
  <cp:lastModifiedBy>Whitmer, Elizabeth</cp:lastModifiedBy>
  <cp:revision>912</cp:revision>
  <cp:lastPrinted>2017-01-31T16:28:24Z</cp:lastPrinted>
  <dcterms:created xsi:type="dcterms:W3CDTF">2012-12-22T14:27:28Z</dcterms:created>
  <dcterms:modified xsi:type="dcterms:W3CDTF">2018-03-22T19:43:16Z</dcterms:modified>
  <cp:category>Accessibility</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5</vt:i4>
  </property>
  <property fmtid="{D5CDD505-2E9C-101B-9397-08002B2CF9AE}" pid="4" name="ContentTypeId">
    <vt:lpwstr>0x0101005EF3C73CCBFB614AAC4CEED0D1C235BE</vt:lpwstr>
  </property>
  <property fmtid="{D5CDD505-2E9C-101B-9397-08002B2CF9AE}" pid="5" name="CSClassificationMetaXML">
    <vt:lpwstr>cb5dc3c5-268e-4ea5-8825-517ef1bf2f0d;2012-01-24 10:31:10;PENDINGCLASSIFICATION;</vt:lpwstr>
  </property>
  <property fmtid="{D5CDD505-2E9C-101B-9397-08002B2CF9AE}" pid="6" name="Service_x0020_line">
    <vt:lpwstr/>
  </property>
  <property fmtid="{D5CDD505-2E9C-101B-9397-08002B2CF9AE}" pid="7" name="Proposition1">
    <vt:lpwstr/>
  </property>
  <property fmtid="{D5CDD505-2E9C-101B-9397-08002B2CF9AE}" pid="8" name="Service line">
    <vt:lpwstr/>
  </property>
  <property fmtid="{D5CDD505-2E9C-101B-9397-08002B2CF9AE}" pid="9" name="Sector">
    <vt:lpwstr/>
  </property>
  <property fmtid="{D5CDD505-2E9C-101B-9397-08002B2CF9AE}" pid="10" name="Organisation">
    <vt:lpwstr/>
  </property>
  <property fmtid="{D5CDD505-2E9C-101B-9397-08002B2CF9AE}" pid="11" name="Business_x0020_theme">
    <vt:lpwstr/>
  </property>
  <property fmtid="{D5CDD505-2E9C-101B-9397-08002B2CF9AE}" pid="12" name="Business theme">
    <vt:lpwstr/>
  </property>
</Properties>
</file>